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11"/>
  </p:notesMasterIdLst>
  <p:handoutMasterIdLst>
    <p:handoutMasterId r:id="rId12"/>
  </p:handoutMasterIdLst>
  <p:sldIdLst>
    <p:sldId id="260" r:id="rId5"/>
    <p:sldId id="263" r:id="rId6"/>
    <p:sldId id="268" r:id="rId7"/>
    <p:sldId id="269" r:id="rId8"/>
    <p:sldId id="270" r:id="rId9"/>
    <p:sldId id="265" r:id="rId10"/>
  </p:sldIdLst>
  <p:sldSz cx="12192000" cy="6858000"/>
  <p:notesSz cx="6797675" cy="9926638"/>
  <p:defaultTextStyle>
    <a:defPPr>
      <a:defRPr lang="sr-Latn-R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2072A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918" autoAdjust="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89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9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2.xml"/><Relationship Id="rId4" Type="http://schemas.openxmlformats.org/officeDocument/2006/relationships/image" Target="../media/image9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reativecommons.org/licenses/by-nc/4.0/deed.hr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hyperlink" Target="creativecommons.org/licenses/by/4.0/deed.h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626" y="2780827"/>
            <a:ext cx="11595315" cy="1735407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627" y="4583844"/>
            <a:ext cx="11595314" cy="112456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23.3.2023.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=""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31" y="337940"/>
            <a:ext cx="1165356" cy="473023"/>
          </a:xfrm>
          <a:prstGeom prst="rect">
            <a:avLst/>
          </a:prstGeom>
        </p:spPr>
      </p:pic>
      <p:sp>
        <p:nvSpPr>
          <p:cNvPr id="8" name="TekstniOkvir 7"/>
          <p:cNvSpPr txBox="1"/>
          <p:nvPr userDrawn="1"/>
        </p:nvSpPr>
        <p:spPr>
          <a:xfrm>
            <a:off x="254848" y="920836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 </a:t>
            </a:r>
            <a:endParaRPr kumimoji="0" lang="hr-HR" sz="1800" b="0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="" xmlns:a16="http://schemas.microsoft.com/office/drawing/2014/main" id="{70B05A18-BD7E-7844-A3DB-BA1C811F4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6180" y="5708409"/>
            <a:ext cx="3431488" cy="947968"/>
          </a:xfrm>
          <a:prstGeom prst="rect">
            <a:avLst/>
          </a:prstGeom>
        </p:spPr>
      </p:pic>
      <p:sp>
        <p:nvSpPr>
          <p:cNvPr id="12" name="Pravokutnik 11"/>
          <p:cNvSpPr/>
          <p:nvPr userDrawn="1"/>
        </p:nvSpPr>
        <p:spPr>
          <a:xfrm>
            <a:off x="8638308" y="6526165"/>
            <a:ext cx="35102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je sufinancirana sredstvima Europske unije iz Europskog fonda za regionalni razvoj.</a:t>
            </a:r>
            <a:endParaRPr lang="sr-Latn-R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Slika 10">
            <a:extLst>
              <a:ext uri="{FF2B5EF4-FFF2-40B4-BE49-F238E27FC236}">
                <a16:creationId xmlns="" xmlns:a16="http://schemas.microsoft.com/office/drawing/2014/main" id="{BB72CCEC-AC83-449D-B0ED-26143B0A18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49528" y="5516512"/>
            <a:ext cx="2215504" cy="134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7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50688"/>
            <a:ext cx="10515600" cy="5088146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2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23.3.2023.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 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=""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2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4288"/>
            <a:ext cx="10369766" cy="231563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117126"/>
            <a:ext cx="1036976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23.3.2023.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7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50688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50687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23.3.2023.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6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Slika 16">
            <a:extLst>
              <a:ext uri="{FF2B5EF4-FFF2-40B4-BE49-F238E27FC236}">
                <a16:creationId xmlns=""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50687"/>
            <a:ext cx="5157787" cy="7363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917074"/>
            <a:ext cx="5157787" cy="427258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150687"/>
            <a:ext cx="5183188" cy="7363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1917219"/>
            <a:ext cx="5183188" cy="4272444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23.3.2023.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8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Slika 18">
            <a:extLst>
              <a:ext uri="{FF2B5EF4-FFF2-40B4-BE49-F238E27FC236}">
                <a16:creationId xmlns=""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9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5003"/>
            <a:ext cx="10369766" cy="883404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301139"/>
            <a:ext cx="10369766" cy="17900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2" descr="http://mirrors.creativecommons.org/presskit/buttons/88x31/png/by-nc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19708"/>
            <a:ext cx="912772" cy="31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40"/>
          <p:cNvSpPr txBox="1"/>
          <p:nvPr userDrawn="1"/>
        </p:nvSpPr>
        <p:spPr>
          <a:xfrm>
            <a:off x="1892629" y="6294720"/>
            <a:ext cx="809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dano je na korištenje pod licencijom </a:t>
            </a:r>
            <a:r>
              <a:rPr kumimoji="0" lang="hr-H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Creative </a:t>
            </a:r>
            <a:r>
              <a:rPr kumimoji="0" lang="hr-HR" sz="1200" b="0" i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Commons</a:t>
            </a:r>
            <a:r>
              <a:rPr kumimoji="0" lang="hr-H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Imenovanje </a:t>
            </a: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4.0 međunarodna. 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Licencija je dostupna na stranici: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 action="ppaction://hlinkfile"/>
              </a:rPr>
              <a:t>creativecommons.org/licenses/by/4.0/deed.hr</a:t>
            </a: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hr-HR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Slika 14">
            <a:extLst>
              <a:ext uri="{FF2B5EF4-FFF2-40B4-BE49-F238E27FC236}">
                <a16:creationId xmlns="" xmlns:a16="http://schemas.microsoft.com/office/drawing/2014/main" id="{45BEE6A9-FCB6-4146-B3F5-577FAACBC6B6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188" y="6319708"/>
            <a:ext cx="917784" cy="321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53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23.3.2023.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58D0E9-F2E4-4633-B251-58FCDB1CD5B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212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4" r:id="rId2"/>
    <p:sldLayoutId id="2147483695" r:id="rId3"/>
    <p:sldLayoutId id="2147483696" r:id="rId4"/>
    <p:sldLayoutId id="2147483697" r:id="rId5"/>
    <p:sldLayoutId id="2147483699" r:id="rId6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1624" y="2515812"/>
            <a:ext cx="11595315" cy="182637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institucijskog</a:t>
            </a:r>
            <a:r>
              <a:rPr lang="en-US" dirty="0"/>
              <a:t> </a:t>
            </a:r>
            <a:r>
              <a:rPr lang="en-US" dirty="0" err="1"/>
              <a:t>izdavaštva</a:t>
            </a:r>
            <a:r>
              <a:rPr lang="en-US" dirty="0"/>
              <a:t> u </a:t>
            </a:r>
            <a:r>
              <a:rPr lang="en-US" dirty="0" err="1"/>
              <a:t>otvorenom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: </a:t>
            </a:r>
            <a:r>
              <a:rPr lang="en-US" dirty="0" err="1"/>
              <a:t>projekt</a:t>
            </a:r>
            <a:r>
              <a:rPr lang="en-US" dirty="0"/>
              <a:t> DIAMAS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61625" y="4469544"/>
            <a:ext cx="11595314" cy="1553485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600" dirty="0"/>
              <a:t>Iva </a:t>
            </a:r>
            <a:r>
              <a:rPr lang="en-US" sz="1600" dirty="0" err="1"/>
              <a:t>Melinščak</a:t>
            </a:r>
            <a:r>
              <a:rPr lang="en-US" sz="1600" dirty="0"/>
              <a:t> </a:t>
            </a:r>
            <a:r>
              <a:rPr lang="en-US" sz="1600" dirty="0" err="1"/>
              <a:t>Zlodi</a:t>
            </a:r>
            <a:r>
              <a:rPr lang="en-US" sz="1600" dirty="0"/>
              <a:t>, Irena Kranjec, Ivana </a:t>
            </a:r>
            <a:r>
              <a:rPr lang="en-US" sz="1600" dirty="0" err="1"/>
              <a:t>Kukić</a:t>
            </a:r>
            <a:r>
              <a:rPr lang="en-US" sz="1600" dirty="0"/>
              <a:t>, </a:t>
            </a:r>
            <a:r>
              <a:rPr lang="en-US" sz="1600" dirty="0" err="1"/>
              <a:t>Željka</a:t>
            </a:r>
            <a:r>
              <a:rPr lang="en-US" sz="1600" dirty="0"/>
              <a:t> </a:t>
            </a:r>
            <a:r>
              <a:rPr lang="en-US" sz="1600" dirty="0" err="1"/>
              <a:t>Salopek</a:t>
            </a:r>
            <a:r>
              <a:rPr lang="en-US" sz="1600" dirty="0"/>
              <a:t>, </a:t>
            </a:r>
            <a:r>
              <a:rPr lang="en-US" sz="1600" dirty="0" err="1"/>
              <a:t>Knjižnica</a:t>
            </a:r>
            <a:r>
              <a:rPr lang="en-US" sz="1600" dirty="0"/>
              <a:t> </a:t>
            </a:r>
            <a:r>
              <a:rPr lang="en-US" sz="1600" dirty="0" err="1"/>
              <a:t>Filozofskog</a:t>
            </a:r>
            <a:r>
              <a:rPr lang="en-US" sz="1600" dirty="0"/>
              <a:t> </a:t>
            </a:r>
            <a:r>
              <a:rPr lang="en-US" sz="1600" dirty="0" err="1"/>
              <a:t>fakulteta</a:t>
            </a:r>
            <a:r>
              <a:rPr lang="en-US" sz="1600" dirty="0"/>
              <a:t> u </a:t>
            </a:r>
            <a:r>
              <a:rPr lang="en-US" sz="1600" dirty="0" err="1"/>
              <a:t>Zagrebu</a:t>
            </a:r>
            <a:r>
              <a:rPr lang="en-US" sz="1600" dirty="0"/>
              <a:t> </a:t>
            </a:r>
          </a:p>
          <a:p>
            <a:r>
              <a:rPr lang="en-US" sz="1600" dirty="0" err="1"/>
              <a:t>Danijel</a:t>
            </a:r>
            <a:r>
              <a:rPr lang="en-US" sz="1600" dirty="0"/>
              <a:t> </a:t>
            </a:r>
            <a:r>
              <a:rPr lang="en-US" sz="1600" dirty="0" err="1"/>
              <a:t>Mofardin</a:t>
            </a:r>
            <a:r>
              <a:rPr lang="en-US" sz="1600" dirty="0"/>
              <a:t>, Neven </a:t>
            </a:r>
            <a:r>
              <a:rPr lang="en-US" sz="1600" dirty="0" err="1"/>
              <a:t>Pintarić</a:t>
            </a:r>
            <a:r>
              <a:rPr lang="en-US" sz="1600" dirty="0"/>
              <a:t>, </a:t>
            </a:r>
            <a:r>
              <a:rPr lang="en-US" sz="1600" dirty="0" err="1"/>
              <a:t>Drahomira</a:t>
            </a:r>
            <a:r>
              <a:rPr lang="en-US" sz="1600" dirty="0"/>
              <a:t> Cupar, Marta </a:t>
            </a:r>
            <a:r>
              <a:rPr lang="en-US" sz="1600" dirty="0" err="1"/>
              <a:t>Ivanović</a:t>
            </a:r>
            <a:r>
              <a:rPr lang="en-US" sz="1600" dirty="0"/>
              <a:t>, Ivana </a:t>
            </a:r>
            <a:r>
              <a:rPr lang="en-US" sz="1600" dirty="0" err="1"/>
              <a:t>Morić</a:t>
            </a:r>
            <a:r>
              <a:rPr lang="en-US" sz="1600" dirty="0"/>
              <a:t> </a:t>
            </a:r>
            <a:r>
              <a:rPr lang="en-US" sz="1600" dirty="0" err="1"/>
              <a:t>Filipović</a:t>
            </a:r>
            <a:r>
              <a:rPr lang="en-US" sz="1600" dirty="0"/>
              <a:t>, </a:t>
            </a:r>
            <a:r>
              <a:rPr lang="en-US" sz="1600" dirty="0" err="1"/>
              <a:t>Jadranka</a:t>
            </a:r>
            <a:r>
              <a:rPr lang="en-US" sz="1600" dirty="0"/>
              <a:t> </a:t>
            </a:r>
            <a:r>
              <a:rPr lang="en-US" sz="1600" dirty="0" err="1"/>
              <a:t>Stojanovski</a:t>
            </a:r>
            <a:r>
              <a:rPr lang="en-US" sz="1600" dirty="0"/>
              <a:t>, </a:t>
            </a:r>
            <a:r>
              <a:rPr lang="en-US" sz="1600" dirty="0" err="1"/>
              <a:t>Sveučilište</a:t>
            </a:r>
            <a:r>
              <a:rPr lang="en-US" sz="1600" dirty="0"/>
              <a:t> u </a:t>
            </a:r>
            <a:r>
              <a:rPr lang="en-US" sz="1600" dirty="0" err="1"/>
              <a:t>Zadru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2174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Projekt</a:t>
            </a:r>
            <a:r>
              <a:rPr lang="en-US" dirty="0"/>
              <a:t> DIAMAS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150685"/>
            <a:ext cx="10970624" cy="546894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i="1" dirty="0"/>
              <a:t>DIAMAS: Developing </a:t>
            </a:r>
            <a:r>
              <a:rPr lang="hr-HR" i="1" dirty="0" smtClean="0"/>
              <a:t>I</a:t>
            </a:r>
            <a:r>
              <a:rPr lang="en-US" i="1" dirty="0" err="1" smtClean="0"/>
              <a:t>nstitutional</a:t>
            </a:r>
            <a:r>
              <a:rPr lang="en-US" i="1" dirty="0" smtClean="0"/>
              <a:t> </a:t>
            </a:r>
            <a:r>
              <a:rPr lang="en-US" i="1" dirty="0"/>
              <a:t>open </a:t>
            </a:r>
            <a:r>
              <a:rPr lang="hr-HR" i="1" dirty="0" smtClean="0"/>
              <a:t>A</a:t>
            </a:r>
            <a:r>
              <a:rPr lang="en-US" i="1" dirty="0" err="1" smtClean="0"/>
              <a:t>ccess</a:t>
            </a:r>
            <a:r>
              <a:rPr lang="en-US" i="1" dirty="0" smtClean="0"/>
              <a:t> </a:t>
            </a:r>
            <a:r>
              <a:rPr lang="en-US" i="1" dirty="0"/>
              <a:t>publishing </a:t>
            </a:r>
            <a:r>
              <a:rPr lang="hr-HR" i="1" dirty="0" smtClean="0"/>
              <a:t>M</a:t>
            </a:r>
            <a:r>
              <a:rPr lang="en-US" i="1" dirty="0" err="1" smtClean="0"/>
              <a:t>odels</a:t>
            </a:r>
            <a:r>
              <a:rPr lang="en-US" i="1" dirty="0" smtClean="0"/>
              <a:t> </a:t>
            </a:r>
            <a:r>
              <a:rPr lang="en-US" i="1" dirty="0"/>
              <a:t>to </a:t>
            </a:r>
            <a:r>
              <a:rPr lang="hr-HR" i="1" dirty="0" smtClean="0"/>
              <a:t>A</a:t>
            </a:r>
            <a:r>
              <a:rPr lang="en-US" i="1" dirty="0" err="1" smtClean="0"/>
              <a:t>dvance</a:t>
            </a:r>
            <a:r>
              <a:rPr lang="en-US" i="1" dirty="0" smtClean="0"/>
              <a:t> </a:t>
            </a:r>
            <a:r>
              <a:rPr lang="hr-HR" i="1" dirty="0" smtClean="0"/>
              <a:t>S</a:t>
            </a:r>
            <a:r>
              <a:rPr lang="en-US" i="1" dirty="0" err="1" smtClean="0"/>
              <a:t>cholarly</a:t>
            </a:r>
            <a:r>
              <a:rPr lang="en-US" i="1" dirty="0" smtClean="0"/>
              <a:t> </a:t>
            </a:r>
            <a:r>
              <a:rPr lang="en-US" i="1" dirty="0"/>
              <a:t>communication </a:t>
            </a:r>
          </a:p>
          <a:p>
            <a:pPr>
              <a:lnSpc>
                <a:spcPct val="110000"/>
              </a:lnSpc>
            </a:pPr>
            <a:r>
              <a:rPr lang="pl-PL" dirty="0"/>
              <a:t>23 organizacije iz 12 europskih zemalja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HR: </a:t>
            </a:r>
            <a:r>
              <a:rPr lang="en-US" dirty="0" err="1"/>
              <a:t>Sveučilište</a:t>
            </a:r>
            <a:r>
              <a:rPr lang="en-US" dirty="0"/>
              <a:t> u </a:t>
            </a:r>
            <a:r>
              <a:rPr lang="en-US" dirty="0" err="1"/>
              <a:t>Zadru</a:t>
            </a:r>
            <a:r>
              <a:rPr lang="en-US" dirty="0"/>
              <a:t>, </a:t>
            </a:r>
            <a:r>
              <a:rPr lang="en-US" dirty="0" err="1"/>
              <a:t>Filozofsk</a:t>
            </a:r>
            <a:r>
              <a:rPr lang="hr-HR" dirty="0"/>
              <a:t>i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 u </a:t>
            </a:r>
            <a:r>
              <a:rPr lang="en-US" dirty="0" err="1"/>
              <a:t>Zagrebu</a:t>
            </a:r>
            <a:endParaRPr lang="hr-HR" dirty="0"/>
          </a:p>
          <a:p>
            <a:pPr>
              <a:lnSpc>
                <a:spcPct val="110000"/>
              </a:lnSpc>
            </a:pPr>
            <a:r>
              <a:rPr lang="hr-HR" dirty="0"/>
              <a:t>EU: </a:t>
            </a:r>
            <a:r>
              <a:rPr lang="hr-HR" dirty="0" err="1"/>
              <a:t>cOAlition</a:t>
            </a:r>
            <a:r>
              <a:rPr lang="hr-HR" dirty="0"/>
              <a:t> S, OPERAS, DOAJ, SPARC Europe, OASPA, EIFL, EUA, JISC, LIBER, nekoliko sveučilišta…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Trajanje</a:t>
            </a:r>
            <a:r>
              <a:rPr lang="en-US" dirty="0"/>
              <a:t>: 36 </a:t>
            </a:r>
            <a:r>
              <a:rPr lang="en-US" dirty="0" err="1"/>
              <a:t>mjeseci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err="1"/>
              <a:t>Početak</a:t>
            </a:r>
            <a:r>
              <a:rPr lang="en-US" dirty="0"/>
              <a:t>: </a:t>
            </a:r>
            <a:r>
              <a:rPr lang="en-US" dirty="0" err="1"/>
              <a:t>rujan</a:t>
            </a:r>
            <a:r>
              <a:rPr lang="en-US" dirty="0"/>
              <a:t> 2022. </a:t>
            </a:r>
          </a:p>
          <a:p>
            <a:pPr>
              <a:lnSpc>
                <a:spcPct val="110000"/>
              </a:lnSpc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1EFFB38-39FB-4B66-9164-3BEDFBD9F9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303" y="3886358"/>
            <a:ext cx="2316481" cy="23144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9C3A56A-FFA3-413B-8975-D9C0A68A8E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12" y="5379707"/>
            <a:ext cx="3120659" cy="65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3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Institucijsko znanstveno izdavaštvo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463040"/>
            <a:ext cx="11289225" cy="515659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r-HR" dirty="0" smtClean="0"/>
              <a:t>Organizacija: raznolika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hr-HR" dirty="0" smtClean="0"/>
              <a:t>Prepreke: organizacijske, financijske, stručne </a:t>
            </a:r>
            <a:r>
              <a:rPr lang="hr-HR" dirty="0"/>
              <a:t>i </a:t>
            </a:r>
            <a:r>
              <a:rPr lang="hr-HR" dirty="0" smtClean="0"/>
              <a:t>tehnološke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hr-HR" dirty="0" smtClean="0"/>
              <a:t>Pristup:</a:t>
            </a:r>
            <a:r>
              <a:rPr lang="en-GB" dirty="0" smtClean="0"/>
              <a:t> </a:t>
            </a:r>
            <a:r>
              <a:rPr lang="en-GB" dirty="0" err="1"/>
              <a:t>najčešće</a:t>
            </a:r>
            <a:r>
              <a:rPr lang="en-GB" dirty="0"/>
              <a:t> </a:t>
            </a:r>
            <a:r>
              <a:rPr lang="hr-HR" dirty="0"/>
              <a:t>je </a:t>
            </a:r>
            <a:r>
              <a:rPr lang="en-GB" dirty="0" err="1"/>
              <a:t>zastupljen</a:t>
            </a:r>
            <a:r>
              <a:rPr lang="en-GB" dirty="0"/>
              <a:t> </a:t>
            </a:r>
            <a:r>
              <a:rPr lang="en-GB" i="1" dirty="0" err="1"/>
              <a:t>dijamantni</a:t>
            </a:r>
            <a:r>
              <a:rPr lang="en-GB" i="1" dirty="0"/>
              <a:t> model </a:t>
            </a:r>
            <a:r>
              <a:rPr lang="hr-HR" i="1" dirty="0" smtClean="0"/>
              <a:t>otvorenog pristupa </a:t>
            </a:r>
            <a:r>
              <a:rPr lang="en-GB" dirty="0" smtClean="0"/>
              <a:t>(</a:t>
            </a:r>
            <a:r>
              <a:rPr lang="en-GB" dirty="0" err="1" smtClean="0"/>
              <a:t>besplatan</a:t>
            </a:r>
            <a:r>
              <a:rPr lang="en-GB" dirty="0" smtClean="0"/>
              <a:t> </a:t>
            </a:r>
            <a:r>
              <a:rPr lang="en-GB" dirty="0"/>
              <a:t>za </a:t>
            </a:r>
            <a:r>
              <a:rPr lang="en-GB" dirty="0" err="1"/>
              <a:t>autore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čitatelje</a:t>
            </a:r>
            <a:r>
              <a:rPr lang="en-GB" dirty="0"/>
              <a:t>)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14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DIAMAS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0631" y="1150685"/>
            <a:ext cx="11476793" cy="546894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 err="1"/>
              <a:t>Razvoj</a:t>
            </a:r>
            <a:r>
              <a:rPr lang="en-GB" dirty="0"/>
              <a:t> </a:t>
            </a:r>
            <a:r>
              <a:rPr lang="en-GB" dirty="0" err="1"/>
              <a:t>standarda</a:t>
            </a:r>
            <a:r>
              <a:rPr lang="en-GB" dirty="0"/>
              <a:t> </a:t>
            </a:r>
            <a:r>
              <a:rPr lang="hr-HR" dirty="0"/>
              <a:t>kvalitete, te</a:t>
            </a:r>
            <a:r>
              <a:rPr lang="en-GB" dirty="0"/>
              <a:t> </a:t>
            </a:r>
            <a:r>
              <a:rPr lang="en-GB" dirty="0" err="1"/>
              <a:t>sustava</a:t>
            </a:r>
            <a:r>
              <a:rPr lang="en-GB" dirty="0"/>
              <a:t> </a:t>
            </a:r>
            <a:r>
              <a:rPr lang="en-GB" dirty="0" err="1"/>
              <a:t>podrške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razmjene</a:t>
            </a:r>
            <a:r>
              <a:rPr lang="en-GB" dirty="0"/>
              <a:t> </a:t>
            </a:r>
            <a:r>
              <a:rPr lang="en-GB" dirty="0" err="1"/>
              <a:t>iskustava</a:t>
            </a:r>
            <a:r>
              <a:rPr lang="en-GB" dirty="0"/>
              <a:t> u </a:t>
            </a:r>
            <a:r>
              <a:rPr lang="en-GB" dirty="0" err="1"/>
              <a:t>domeni</a:t>
            </a:r>
            <a:r>
              <a:rPr lang="en-GB" dirty="0"/>
              <a:t> </a:t>
            </a:r>
            <a:r>
              <a:rPr lang="en-GB" dirty="0" err="1"/>
              <a:t>institucijskog</a:t>
            </a:r>
            <a:r>
              <a:rPr lang="en-GB" dirty="0"/>
              <a:t> </a:t>
            </a:r>
            <a:r>
              <a:rPr lang="en-GB" dirty="0" err="1"/>
              <a:t>izdavaštva</a:t>
            </a:r>
            <a:r>
              <a:rPr lang="en-GB" dirty="0"/>
              <a:t>, </a:t>
            </a:r>
            <a:r>
              <a:rPr lang="en-GB" dirty="0" err="1"/>
              <a:t>kako</a:t>
            </a:r>
            <a:r>
              <a:rPr lang="en-GB" dirty="0"/>
              <a:t> bi se </a:t>
            </a:r>
            <a:r>
              <a:rPr lang="en-GB" dirty="0" err="1"/>
              <a:t>poboljšala</a:t>
            </a:r>
            <a:r>
              <a:rPr lang="en-GB" dirty="0"/>
              <a:t> </a:t>
            </a:r>
            <a:r>
              <a:rPr lang="en-GB" dirty="0" err="1"/>
              <a:t>učinkovitost</a:t>
            </a:r>
            <a:r>
              <a:rPr lang="en-GB" dirty="0"/>
              <a:t>, </a:t>
            </a:r>
            <a:r>
              <a:rPr lang="en-GB" dirty="0" err="1"/>
              <a:t>kvaliteta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unaprijedile</a:t>
            </a:r>
            <a:r>
              <a:rPr lang="en-GB" dirty="0"/>
              <a:t> </a:t>
            </a:r>
            <a:r>
              <a:rPr lang="en-GB" dirty="0" err="1"/>
              <a:t>prakse</a:t>
            </a:r>
            <a:r>
              <a:rPr lang="en-GB" dirty="0"/>
              <a:t> </a:t>
            </a:r>
            <a:r>
              <a:rPr lang="en-GB" dirty="0" err="1"/>
              <a:t>izdavačkih</a:t>
            </a:r>
            <a:r>
              <a:rPr lang="en-GB" dirty="0"/>
              <a:t> </a:t>
            </a:r>
            <a:r>
              <a:rPr lang="en-GB" dirty="0" err="1"/>
              <a:t>aktivnosti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usluga</a:t>
            </a:r>
            <a:r>
              <a:rPr lang="en-GB" dirty="0"/>
              <a:t> u </a:t>
            </a:r>
            <a:r>
              <a:rPr lang="en-GB" dirty="0" err="1"/>
              <a:t>Europskom</a:t>
            </a:r>
            <a:r>
              <a:rPr lang="en-GB" dirty="0"/>
              <a:t> </a:t>
            </a:r>
            <a:r>
              <a:rPr lang="en-GB" dirty="0" err="1"/>
              <a:t>istraživačkom</a:t>
            </a:r>
            <a:r>
              <a:rPr lang="en-GB" dirty="0"/>
              <a:t> </a:t>
            </a:r>
            <a:r>
              <a:rPr lang="en-GB" dirty="0" err="1"/>
              <a:t>prostoru</a:t>
            </a:r>
            <a:r>
              <a:rPr lang="en-GB" dirty="0"/>
              <a:t> (ERA)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svim</a:t>
            </a:r>
            <a:r>
              <a:rPr lang="en-GB" dirty="0"/>
              <a:t> </a:t>
            </a:r>
            <a:r>
              <a:rPr lang="en-GB" dirty="0" err="1"/>
              <a:t>institucijskim</a:t>
            </a:r>
            <a:r>
              <a:rPr lang="en-GB" dirty="0"/>
              <a:t> </a:t>
            </a:r>
            <a:r>
              <a:rPr lang="en-GB" dirty="0" err="1"/>
              <a:t>razinama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829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projekta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150685"/>
            <a:ext cx="11289225" cy="54689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dirty="0"/>
              <a:t>Unaprijeđen institucionalni ekosustav OA znanstvenih publikacija za ERA-u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hr-HR" dirty="0" smtClean="0"/>
              <a:t>Unaprijeđeni postojeći i u</a:t>
            </a:r>
            <a:r>
              <a:rPr lang="pl-PL" dirty="0" smtClean="0"/>
              <a:t>spostavljeni novi standardi objavljivanja </a:t>
            </a:r>
            <a:r>
              <a:rPr lang="pl-PL" dirty="0"/>
              <a:t>u OA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hr-HR" dirty="0" smtClean="0"/>
              <a:t>R</a:t>
            </a:r>
            <a:r>
              <a:rPr lang="en-GB" dirty="0" err="1" smtClean="0"/>
              <a:t>egist</a:t>
            </a:r>
            <a:r>
              <a:rPr lang="hr-HR" dirty="0" smtClean="0"/>
              <a:t>ar</a:t>
            </a:r>
            <a:r>
              <a:rPr lang="en-GB" dirty="0" smtClean="0"/>
              <a:t> </a:t>
            </a:r>
            <a:r>
              <a:rPr lang="en-GB" dirty="0" err="1"/>
              <a:t>institucijskih</a:t>
            </a:r>
            <a:r>
              <a:rPr lang="en-GB" dirty="0"/>
              <a:t> </a:t>
            </a:r>
            <a:r>
              <a:rPr lang="en-GB" dirty="0" err="1"/>
              <a:t>izdavača</a:t>
            </a:r>
            <a:r>
              <a:rPr lang="hr-HR" dirty="0"/>
              <a:t> i s njima povezanih pružatelja usluga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hr-HR" dirty="0" smtClean="0"/>
              <a:t>S</a:t>
            </a:r>
            <a:r>
              <a:rPr lang="en-GB" dirty="0" err="1" smtClean="0"/>
              <a:t>mjernic</a:t>
            </a:r>
            <a:r>
              <a:rPr lang="hr-HR" dirty="0" smtClean="0"/>
              <a:t>e</a:t>
            </a:r>
            <a:r>
              <a:rPr lang="en-GB" dirty="0" smtClean="0"/>
              <a:t> </a:t>
            </a:r>
            <a:r>
              <a:rPr lang="en-GB" dirty="0"/>
              <a:t>za </a:t>
            </a:r>
            <a:r>
              <a:rPr lang="en-GB" dirty="0" err="1"/>
              <a:t>objavljivanje</a:t>
            </a:r>
            <a:r>
              <a:rPr lang="en-GB" dirty="0"/>
              <a:t>, </a:t>
            </a:r>
            <a:r>
              <a:rPr lang="en-GB" dirty="0" err="1" smtClean="0"/>
              <a:t>materijal</a:t>
            </a:r>
            <a:r>
              <a:rPr lang="hr-HR" dirty="0" smtClean="0"/>
              <a:t>i</a:t>
            </a:r>
            <a:r>
              <a:rPr lang="en-GB" dirty="0" smtClean="0"/>
              <a:t> </a:t>
            </a:r>
            <a:r>
              <a:rPr lang="en-GB" dirty="0"/>
              <a:t>za </a:t>
            </a:r>
            <a:r>
              <a:rPr lang="en-GB" dirty="0" err="1"/>
              <a:t>obuku</a:t>
            </a:r>
            <a:r>
              <a:rPr lang="en-GB" dirty="0"/>
              <a:t>, </a:t>
            </a:r>
            <a:r>
              <a:rPr lang="en-GB" dirty="0" err="1" smtClean="0"/>
              <a:t>alat</a:t>
            </a:r>
            <a:r>
              <a:rPr lang="hr-HR" dirty="0" smtClean="0"/>
              <a:t>i</a:t>
            </a:r>
            <a:r>
              <a:rPr lang="en-GB" dirty="0" smtClean="0"/>
              <a:t> </a:t>
            </a:r>
            <a:r>
              <a:rPr lang="en-GB" dirty="0"/>
              <a:t>za </a:t>
            </a:r>
            <a:r>
              <a:rPr lang="en-GB" dirty="0" err="1"/>
              <a:t>samoprocjenu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 smtClean="0"/>
              <a:t>financijski</a:t>
            </a:r>
            <a:r>
              <a:rPr lang="en-GB" dirty="0" smtClean="0"/>
              <a:t> model</a:t>
            </a:r>
            <a:r>
              <a:rPr lang="hr-HR" dirty="0" smtClean="0"/>
              <a:t>i održivosti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80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pažnji</a:t>
            </a:r>
            <a:r>
              <a:rPr lang="en-US" dirty="0"/>
              <a:t>!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hr-HR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4369FF6-A781-4194-930E-DA81A234EC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694" y="3471767"/>
            <a:ext cx="1506712" cy="15053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F3F16C4-1907-4AA8-959E-B2B0383592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035" y="3910991"/>
            <a:ext cx="3120659" cy="65521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E8F45874-7718-4F7F-923E-C1421D689B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712" y="3882702"/>
            <a:ext cx="1169260" cy="68350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4DBCFA55-960A-4BAD-BE13-627C7EDD34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869" y="3628211"/>
            <a:ext cx="1048248" cy="110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31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f518581-7f74-4349-81e4-56f05cce50c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F28F07E0285F4CB9D1C44A0ED35E7A" ma:contentTypeVersion="13" ma:contentTypeDescription="Create a new document." ma:contentTypeScope="" ma:versionID="59f44d14ca081bfee9e6dace0c4d63fa">
  <xsd:schema xmlns:xsd="http://www.w3.org/2001/XMLSchema" xmlns:xs="http://www.w3.org/2001/XMLSchema" xmlns:p="http://schemas.microsoft.com/office/2006/metadata/properties" xmlns:ns3="3f518581-7f74-4349-81e4-56f05cce50ce" xmlns:ns4="050c5aae-2e8f-48d3-8ee4-900b8927379f" targetNamespace="http://schemas.microsoft.com/office/2006/metadata/properties" ma:root="true" ma:fieldsID="91798e9a755b3c1e4f2d8ad91f70f987" ns3:_="" ns4:_="">
    <xsd:import namespace="3f518581-7f74-4349-81e4-56f05cce50ce"/>
    <xsd:import namespace="050c5aae-2e8f-48d3-8ee4-900b892737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18581-7f74-4349-81e4-56f05cce50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c5aae-2e8f-48d3-8ee4-900b892737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CFA667-36BC-4083-8014-F654F49BF47B}">
  <ds:schemaRefs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3f518581-7f74-4349-81e4-56f05cce50ce"/>
    <ds:schemaRef ds:uri="http://schemas.openxmlformats.org/package/2006/metadata/core-properties"/>
    <ds:schemaRef ds:uri="http://schemas.microsoft.com/office/infopath/2007/PartnerControls"/>
    <ds:schemaRef ds:uri="050c5aae-2e8f-48d3-8ee4-900b8927379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B00E46C-EF62-42D3-81A1-9B8AB46C6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48CC31-E5C7-44DF-AB5C-687059B57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518581-7f74-4349-81e4-56f05cce50ce"/>
    <ds:schemaRef ds:uri="050c5aae-2e8f-48d3-8ee4-900b89273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249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Razvoj institucijskog izdavaštva u otvorenom pristupu: projekt DIAMAS</vt:lpstr>
      <vt:lpstr>Projekt DIAMAS</vt:lpstr>
      <vt:lpstr>Institucijsko znanstveno izdavaštvo</vt:lpstr>
      <vt:lpstr>Cilj projekta DIAMAS</vt:lpstr>
      <vt:lpstr>Rezultati projekta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Kenđel</dc:creator>
  <cp:lastModifiedBy>Jadranka S</cp:lastModifiedBy>
  <cp:revision>90</cp:revision>
  <cp:lastPrinted>2014-06-24T07:01:20Z</cp:lastPrinted>
  <dcterms:created xsi:type="dcterms:W3CDTF">2014-09-19T07:16:42Z</dcterms:created>
  <dcterms:modified xsi:type="dcterms:W3CDTF">2023-03-23T19:52:44Z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0x0101002FF28F07E0285F4CB9D1C44A0ED35E7A</vt:lpwstr>
  </property>
</Properties>
</file>