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j04ZU7/CdJlrTtvBXY8OdVSYD3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1B1E64E-4BE6-48DC-9B69-A9A65A276C5B}">
  <a:tblStyle styleId="{F1B1E64E-4BE6-48DC-9B69-A9A65A276C5B}" styleName="Table_0">
    <a:wholeTbl>
      <a:tcTxStyle b="off" i="off">
        <a:font>
          <a:latin typeface="Trebuchet MS"/>
          <a:ea typeface="Trebuchet MS"/>
          <a:cs typeface="Trebuchet M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EF4E7"/>
          </a:solidFill>
        </a:fill>
      </a:tcStyle>
    </a:wholeTbl>
    <a:band1H>
      <a:tcTxStyle/>
      <a:tcStyle>
        <a:fill>
          <a:solidFill>
            <a:srgbClr val="DBE9CB"/>
          </a:solidFill>
        </a:fill>
      </a:tcStyle>
    </a:band1H>
    <a:band2H>
      <a:tcTxStyle/>
    </a:band2H>
    <a:band1V>
      <a:tcTxStyle/>
      <a:tcStyle>
        <a:fill>
          <a:solidFill>
            <a:srgbClr val="DBE9CB"/>
          </a:solidFill>
        </a:fill>
      </a:tcStyle>
    </a:band1V>
    <a:band2V>
      <a:tcTxStyle/>
    </a:band2V>
    <a:lastCol>
      <a:tcTxStyle b="on" i="off">
        <a:font>
          <a:latin typeface="Trebuchet MS"/>
          <a:ea typeface="Trebuchet MS"/>
          <a:cs typeface="Trebuchet MS"/>
        </a:font>
        <a:schemeClr val="lt1"/>
      </a:tcTxStyle>
      <a:tcStyle>
        <a:fill>
          <a:solidFill>
            <a:schemeClr val="accent1"/>
          </a:solidFill>
        </a:fill>
      </a:tcStyle>
    </a:lastCol>
    <a:firstCol>
      <a:tcTxStyle b="on" i="off">
        <a:font>
          <a:latin typeface="Trebuchet MS"/>
          <a:ea typeface="Trebuchet MS"/>
          <a:cs typeface="Trebuchet MS"/>
        </a:font>
        <a:schemeClr val="lt1"/>
      </a:tcTxStyle>
      <a:tcStyle>
        <a:fill>
          <a:solidFill>
            <a:schemeClr val="accent1"/>
          </a:solidFill>
        </a:fill>
      </a:tcStyle>
    </a:firstCol>
    <a:lastRow>
      <a:tcTxStyle b="on" i="off">
        <a:font>
          <a:latin typeface="Trebuchet MS"/>
          <a:ea typeface="Trebuchet MS"/>
          <a:cs typeface="Trebuchet M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Trebuchet MS"/>
          <a:ea typeface="Trebuchet MS"/>
          <a:cs typeface="Trebuchet M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hr-H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 name="Shape 26"/>
        <p:cNvGrpSpPr/>
        <p:nvPr/>
      </p:nvGrpSpPr>
      <p:grpSpPr>
        <a:xfrm>
          <a:off x="0" y="0"/>
          <a:ext cx="0" cy="0"/>
          <a:chOff x="0" y="0"/>
          <a:chExt cx="0" cy="0"/>
        </a:xfrm>
      </p:grpSpPr>
      <p:sp>
        <p:nvSpPr>
          <p:cNvPr id="27" name="Google Shape;27;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4" name="Shape 94"/>
        <p:cNvGrpSpPr/>
        <p:nvPr/>
      </p:nvGrpSpPr>
      <p:grpSpPr>
        <a:xfrm>
          <a:off x="0" y="0"/>
          <a:ext cx="0" cy="0"/>
          <a:chOff x="0" y="0"/>
          <a:chExt cx="0" cy="0"/>
        </a:xfrm>
      </p:grpSpPr>
      <p:sp>
        <p:nvSpPr>
          <p:cNvPr id="95" name="Google Shape;95;p26"/>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6"/>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00" name="Shape 100"/>
        <p:cNvGrpSpPr/>
        <p:nvPr/>
      </p:nvGrpSpPr>
      <p:grpSpPr>
        <a:xfrm>
          <a:off x="0" y="0"/>
          <a:ext cx="0" cy="0"/>
          <a:chOff x="0" y="0"/>
          <a:chExt cx="0" cy="0"/>
        </a:xfrm>
      </p:grpSpPr>
      <p:sp>
        <p:nvSpPr>
          <p:cNvPr id="101" name="Google Shape;101;p2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7"/>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27"/>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
        <p:nvSpPr>
          <p:cNvPr id="107" name="Google Shape;107;p2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hr-HR" sz="8000">
                <a:solidFill>
                  <a:srgbClr val="BFE471"/>
                </a:solidFill>
                <a:latin typeface="Arial"/>
                <a:ea typeface="Arial"/>
                <a:cs typeface="Arial"/>
                <a:sym typeface="Arial"/>
              </a:rPr>
              <a:t>“</a:t>
            </a:r>
            <a:endParaRPr/>
          </a:p>
        </p:txBody>
      </p:sp>
      <p:sp>
        <p:nvSpPr>
          <p:cNvPr id="108" name="Google Shape;108;p2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hr-HR" sz="8000">
                <a:solidFill>
                  <a:srgbClr val="BFE471"/>
                </a:solidFill>
                <a:latin typeface="Arial"/>
                <a:ea typeface="Arial"/>
                <a:cs typeface="Arial"/>
                <a:sym typeface="Arial"/>
              </a:rPr>
              <a:t>”</a:t>
            </a:r>
            <a:endParaRPr sz="18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9" name="Shape 109"/>
        <p:cNvGrpSpPr/>
        <p:nvPr/>
      </p:nvGrpSpPr>
      <p:grpSpPr>
        <a:xfrm>
          <a:off x="0" y="0"/>
          <a:ext cx="0" cy="0"/>
          <a:chOff x="0" y="0"/>
          <a:chExt cx="0" cy="0"/>
        </a:xfrm>
      </p:grpSpPr>
      <p:sp>
        <p:nvSpPr>
          <p:cNvPr id="110" name="Google Shape;110;p28"/>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8"/>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5" name="Shape 115"/>
        <p:cNvGrpSpPr/>
        <p:nvPr/>
      </p:nvGrpSpPr>
      <p:grpSpPr>
        <a:xfrm>
          <a:off x="0" y="0"/>
          <a:ext cx="0" cy="0"/>
          <a:chOff x="0" y="0"/>
          <a:chExt cx="0" cy="0"/>
        </a:xfrm>
      </p:grpSpPr>
      <p:sp>
        <p:nvSpPr>
          <p:cNvPr id="116" name="Google Shape;116;p29"/>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9"/>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29"/>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
        <p:nvSpPr>
          <p:cNvPr id="122" name="Google Shape;122;p29"/>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hr-HR" sz="8000">
                <a:solidFill>
                  <a:srgbClr val="BFE471"/>
                </a:solidFill>
                <a:latin typeface="Arial"/>
                <a:ea typeface="Arial"/>
                <a:cs typeface="Arial"/>
                <a:sym typeface="Arial"/>
              </a:rPr>
              <a:t>“</a:t>
            </a:r>
            <a:endParaRPr/>
          </a:p>
        </p:txBody>
      </p:sp>
      <p:sp>
        <p:nvSpPr>
          <p:cNvPr id="123" name="Google Shape;123;p29"/>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hr-HR"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4" name="Shape 124"/>
        <p:cNvGrpSpPr/>
        <p:nvPr/>
      </p:nvGrpSpPr>
      <p:grpSpPr>
        <a:xfrm>
          <a:off x="0" y="0"/>
          <a:ext cx="0" cy="0"/>
          <a:chOff x="0" y="0"/>
          <a:chExt cx="0" cy="0"/>
        </a:xfrm>
      </p:grpSpPr>
      <p:sp>
        <p:nvSpPr>
          <p:cNvPr id="125" name="Google Shape;125;p30"/>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30"/>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30"/>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1" name="Shape 131"/>
        <p:cNvGrpSpPr/>
        <p:nvPr/>
      </p:nvGrpSpPr>
      <p:grpSpPr>
        <a:xfrm>
          <a:off x="0" y="0"/>
          <a:ext cx="0" cy="0"/>
          <a:chOff x="0" y="0"/>
          <a:chExt cx="0" cy="0"/>
        </a:xfrm>
      </p:grpSpPr>
      <p:sp>
        <p:nvSpPr>
          <p:cNvPr id="132" name="Google Shape;132;p3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31"/>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7" name="Shape 137"/>
        <p:cNvGrpSpPr/>
        <p:nvPr/>
      </p:nvGrpSpPr>
      <p:grpSpPr>
        <a:xfrm>
          <a:off x="0" y="0"/>
          <a:ext cx="0" cy="0"/>
          <a:chOff x="0" y="0"/>
          <a:chExt cx="0" cy="0"/>
        </a:xfrm>
      </p:grpSpPr>
      <p:sp>
        <p:nvSpPr>
          <p:cNvPr id="138" name="Google Shape;138;p32"/>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32"/>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33" name="Google Shape;33;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9"/>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39" name="Google Shape;39;p19"/>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0" name="Google Shape;40;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43" name="Shape 43"/>
        <p:cNvGrpSpPr/>
        <p:nvPr/>
      </p:nvGrpSpPr>
      <p:grpSpPr>
        <a:xfrm>
          <a:off x="0" y="0"/>
          <a:ext cx="0" cy="0"/>
          <a:chOff x="0" y="0"/>
          <a:chExt cx="0" cy="0"/>
        </a:xfrm>
      </p:grpSpPr>
      <p:grpSp>
        <p:nvGrpSpPr>
          <p:cNvPr id="44" name="Google Shape;44;p20"/>
          <p:cNvGrpSpPr/>
          <p:nvPr/>
        </p:nvGrpSpPr>
        <p:grpSpPr>
          <a:xfrm>
            <a:off x="0" y="-8467"/>
            <a:ext cx="12192000" cy="6866467"/>
            <a:chOff x="0" y="-8467"/>
            <a:chExt cx="12192000" cy="6866467"/>
          </a:xfrm>
        </p:grpSpPr>
        <p:cxnSp>
          <p:nvCxnSpPr>
            <p:cNvPr id="45" name="Google Shape;45;p20"/>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46" name="Google Shape;46;p20"/>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47" name="Google Shape;47;p20"/>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8" name="Google Shape;48;p20"/>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9" name="Google Shape;49;p20"/>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20"/>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51" name="Google Shape;51;p20"/>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52" name="Google Shape;52;p20"/>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53" name="Google Shape;53;p20"/>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20"/>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5" name="Google Shape;55;p20"/>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0"/>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57" name="Google Shape;57;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 name="Shape 60"/>
        <p:cNvGrpSpPr/>
        <p:nvPr/>
      </p:nvGrpSpPr>
      <p:grpSpPr>
        <a:xfrm>
          <a:off x="0" y="0"/>
          <a:ext cx="0" cy="0"/>
          <a:chOff x="0" y="0"/>
          <a:chExt cx="0" cy="0"/>
        </a:xfrm>
      </p:grpSpPr>
      <p:sp>
        <p:nvSpPr>
          <p:cNvPr id="61" name="Google Shape;61;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63" name="Google Shape;63;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9" name="Google Shape;69;p22"/>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0" name="Google Shape;70;p22"/>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71" name="Google Shape;71;p22"/>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2" name="Google Shape;72;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5" name="Shape 75"/>
        <p:cNvGrpSpPr/>
        <p:nvPr/>
      </p:nvGrpSpPr>
      <p:grpSpPr>
        <a:xfrm>
          <a:off x="0" y="0"/>
          <a:ext cx="0" cy="0"/>
          <a:chOff x="0" y="0"/>
          <a:chExt cx="0" cy="0"/>
        </a:xfrm>
      </p:grpSpPr>
      <p:sp>
        <p:nvSpPr>
          <p:cNvPr id="76" name="Google Shape;76;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24"/>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4"/>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24"/>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7" name="Shape 87"/>
        <p:cNvGrpSpPr/>
        <p:nvPr/>
      </p:nvGrpSpPr>
      <p:grpSpPr>
        <a:xfrm>
          <a:off x="0" y="0"/>
          <a:ext cx="0" cy="0"/>
          <a:chOff x="0" y="0"/>
          <a:chExt cx="0" cy="0"/>
        </a:xfrm>
      </p:grpSpPr>
      <p:sp>
        <p:nvSpPr>
          <p:cNvPr id="88" name="Google Shape;88;p25"/>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5"/>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90" name="Google Shape;90;p25"/>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6"/>
          <p:cNvGrpSpPr/>
          <p:nvPr/>
        </p:nvGrpSpPr>
        <p:grpSpPr>
          <a:xfrm>
            <a:off x="0" y="-8467"/>
            <a:ext cx="12192000" cy="6866467"/>
            <a:chOff x="0" y="-8467"/>
            <a:chExt cx="12192000" cy="6866467"/>
          </a:xfrm>
        </p:grpSpPr>
        <p:cxnSp>
          <p:nvCxnSpPr>
            <p:cNvPr id="11" name="Google Shape;11;p16"/>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16"/>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16"/>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 name="Google Shape;14;p16"/>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6"/>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6"/>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7" name="Google Shape;17;p16"/>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8" name="Google Shape;18;p16"/>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9" name="Google Shape;19;p16"/>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6"/>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1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hr-H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hyperlink" Target="https://creativecommons.org/licenses/by/4.0/deed.hr" TargetMode="External"/><Relationship Id="rId7" Type="http://schemas.openxmlformats.org/officeDocument/2006/relationships/image" Target="../media/image3.png"/><Relationship Id="rId8"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github.com/ukdataservice/qamd" TargetMode="External"/><Relationship Id="rId4" Type="http://schemas.openxmlformats.org/officeDocument/2006/relationships/hyperlink" Target="https://amnesia.openaire.eu/" TargetMode="External"/><Relationship Id="rId5" Type="http://schemas.openxmlformats.org/officeDocument/2006/relationships/hyperlink" Target="https://arx.deidentifier.org/" TargetMode="External"/><Relationship Id="rId6" Type="http://schemas.openxmlformats.org/officeDocument/2006/relationships/hyperlink" Target="https://github.com/sdcTools/sdcMicro" TargetMode="External"/></Relationships>
</file>

<file path=ppt/slides/_rels/slide15.xml.rels><?xml version="1.0" encoding="UTF-8" standalone="yes"?><Relationships xmlns="http://schemas.openxmlformats.org/package/2006/relationships"><Relationship Id="rId11" Type="http://schemas.openxmlformats.org/officeDocument/2006/relationships/hyperlink" Target="https://www.ukdataservice.ac.uk/manage-data/legal-ethical/anonymisation" TargetMode="External"/><Relationship Id="rId10" Type="http://schemas.openxmlformats.org/officeDocument/2006/relationships/hyperlink" Target="https://www.ukdataservice.ac.uk/manage-data/legal-ethical/anonymisation"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repozitorij.srce.unizg.hr/islandora/object/srce%3A327/datastream/FILE0/view" TargetMode="External"/><Relationship Id="rId4" Type="http://schemas.openxmlformats.org/officeDocument/2006/relationships/hyperlink" Target="https://repozitorij.srce.unizg.hr/islandora/object/srce%3A327/datastream/FILE0/view" TargetMode="External"/><Relationship Id="rId9" Type="http://schemas.openxmlformats.org/officeDocument/2006/relationships/hyperlink" Target="https://ec.europa.eu/justice/article-29/documentation/opinion-recommendation/files/2014/wp217_hr.pdf" TargetMode="External"/><Relationship Id="rId5" Type="http://schemas.openxmlformats.org/officeDocument/2006/relationships/hyperlink" Target="https://www.cessda.eu/DMGuide" TargetMode="External"/><Relationship Id="rId6" Type="http://schemas.openxmlformats.org/officeDocument/2006/relationships/hyperlink" Target="https://eur-lex.europa.eu/legal-content/HR/TXT/PDF/?uri=CELEX:32016R0679&amp;from=PT" TargetMode="External"/><Relationship Id="rId7" Type="http://schemas.openxmlformats.org/officeDocument/2006/relationships/hyperlink" Target="https://eur-lex.europa.eu/legal-content/HR/TXT/PDF/?uri=CELEX:32016R0679&amp;from=PT" TargetMode="External"/><Relationship Id="rId8" Type="http://schemas.openxmlformats.org/officeDocument/2006/relationships/hyperlink" Target="https://ec.europa.eu/justice/article-29/documentation/opinion-recommendation/files/2014/wp217_hr.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cpg.doc.ic.ac.uk/observator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cessda.eu/Training/Training-Resources/Library/Data-Management-Expert-Guide/5.-Protect/Anonymis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
          <p:cNvSpPr txBox="1"/>
          <p:nvPr>
            <p:ph idx="4294967295" type="title"/>
          </p:nvPr>
        </p:nvSpPr>
        <p:spPr>
          <a:xfrm>
            <a:off x="635967" y="956447"/>
            <a:ext cx="10833100" cy="4421187"/>
          </a:xfrm>
          <a:prstGeom prst="rect">
            <a:avLst/>
          </a:prstGeom>
          <a:noFill/>
          <a:ln>
            <a:noFill/>
          </a:ln>
        </p:spPr>
        <p:txBody>
          <a:bodyPr anchorCtr="0" anchor="t" bIns="121900" lIns="121900" spcFirstLastPara="1" rIns="121900" wrap="square" tIns="121900">
            <a:noAutofit/>
          </a:bodyPr>
          <a:lstStyle/>
          <a:p>
            <a:pPr indent="0" lvl="0" marL="0" rtl="0" algn="ctr">
              <a:spcBef>
                <a:spcPts val="0"/>
              </a:spcBef>
              <a:spcAft>
                <a:spcPts val="0"/>
              </a:spcAft>
              <a:buClr>
                <a:schemeClr val="accent1"/>
              </a:buClr>
              <a:buSzPts val="2800"/>
              <a:buFont typeface="Trebuchet MS"/>
              <a:buNone/>
            </a:pPr>
            <a:r>
              <a:t/>
            </a:r>
            <a:endParaRPr sz="2800">
              <a:solidFill>
                <a:srgbClr val="434343"/>
              </a:solidFill>
              <a:latin typeface="Calibri"/>
              <a:ea typeface="Calibri"/>
              <a:cs typeface="Calibri"/>
              <a:sym typeface="Calibri"/>
            </a:endParaRPr>
          </a:p>
          <a:p>
            <a:pPr indent="0" lvl="0" marL="0" rtl="0" algn="ctr">
              <a:spcBef>
                <a:spcPts val="0"/>
              </a:spcBef>
              <a:spcAft>
                <a:spcPts val="0"/>
              </a:spcAft>
              <a:buClr>
                <a:srgbClr val="434343"/>
              </a:buClr>
              <a:buSzPts val="3466"/>
              <a:buFont typeface="Calibri"/>
              <a:buNone/>
            </a:pPr>
            <a:br>
              <a:rPr lang="hr-HR" sz="3466">
                <a:solidFill>
                  <a:srgbClr val="434343"/>
                </a:solidFill>
                <a:latin typeface="Calibri"/>
                <a:ea typeface="Calibri"/>
                <a:cs typeface="Calibri"/>
                <a:sym typeface="Calibri"/>
              </a:rPr>
            </a:br>
            <a:br>
              <a:rPr lang="hr-HR" sz="3466">
                <a:solidFill>
                  <a:srgbClr val="434343"/>
                </a:solidFill>
                <a:latin typeface="Calibri"/>
                <a:ea typeface="Calibri"/>
                <a:cs typeface="Calibri"/>
                <a:sym typeface="Calibri"/>
              </a:rPr>
            </a:br>
            <a:r>
              <a:rPr lang="hr-HR" sz="3466">
                <a:solidFill>
                  <a:srgbClr val="434343"/>
                </a:solidFill>
                <a:latin typeface="Calibri"/>
                <a:ea typeface="Calibri"/>
                <a:cs typeface="Calibri"/>
                <a:sym typeface="Calibri"/>
              </a:rPr>
              <a:t>Uvod u anonimizaciju kvantitativnih podataka</a:t>
            </a:r>
            <a:endParaRPr sz="3466">
              <a:solidFill>
                <a:srgbClr val="434343"/>
              </a:solidFill>
              <a:latin typeface="Calibri"/>
              <a:ea typeface="Calibri"/>
              <a:cs typeface="Calibri"/>
              <a:sym typeface="Calibri"/>
            </a:endParaRPr>
          </a:p>
          <a:p>
            <a:pPr indent="0" lvl="0" marL="0" rtl="0" algn="l">
              <a:spcBef>
                <a:spcPts val="0"/>
              </a:spcBef>
              <a:spcAft>
                <a:spcPts val="0"/>
              </a:spcAft>
              <a:buClr>
                <a:schemeClr val="accent1"/>
              </a:buClr>
              <a:buSzPts val="2400"/>
              <a:buFont typeface="Trebuchet MS"/>
              <a:buNone/>
            </a:pPr>
            <a:r>
              <a:t/>
            </a:r>
            <a:endParaRPr sz="2400">
              <a:solidFill>
                <a:srgbClr val="434343"/>
              </a:solidFill>
              <a:latin typeface="Calibri"/>
              <a:ea typeface="Calibri"/>
              <a:cs typeface="Calibri"/>
              <a:sym typeface="Calibri"/>
            </a:endParaRPr>
          </a:p>
          <a:p>
            <a:pPr indent="0" lvl="0" marL="0" rtl="0" algn="ctr">
              <a:spcBef>
                <a:spcPts val="0"/>
              </a:spcBef>
              <a:spcAft>
                <a:spcPts val="0"/>
              </a:spcAft>
              <a:buClr>
                <a:srgbClr val="434343"/>
              </a:buClr>
              <a:buSzPts val="1867"/>
              <a:buFont typeface="Calibri"/>
              <a:buNone/>
            </a:pPr>
            <a:br>
              <a:rPr lang="hr-HR" sz="1867">
                <a:solidFill>
                  <a:srgbClr val="434343"/>
                </a:solidFill>
                <a:latin typeface="Calibri"/>
                <a:ea typeface="Calibri"/>
                <a:cs typeface="Calibri"/>
                <a:sym typeface="Calibri"/>
              </a:rPr>
            </a:br>
            <a:r>
              <a:rPr lang="hr-HR" sz="1867">
                <a:solidFill>
                  <a:srgbClr val="434343"/>
                </a:solidFill>
                <a:latin typeface="Calibri"/>
                <a:ea typeface="Calibri"/>
                <a:cs typeface="Calibri"/>
                <a:sym typeface="Calibri"/>
              </a:rPr>
              <a:t>Vedran Halamić, vhalamic@ffzg.hr</a:t>
            </a:r>
            <a:endParaRPr sz="1867">
              <a:solidFill>
                <a:srgbClr val="434343"/>
              </a:solidFill>
              <a:latin typeface="Calibri"/>
              <a:ea typeface="Calibri"/>
              <a:cs typeface="Calibri"/>
              <a:sym typeface="Calibri"/>
            </a:endParaRPr>
          </a:p>
          <a:p>
            <a:pPr indent="0" lvl="0" marL="0" rtl="0" algn="ctr">
              <a:spcBef>
                <a:spcPts val="0"/>
              </a:spcBef>
              <a:spcAft>
                <a:spcPts val="0"/>
              </a:spcAft>
              <a:buClr>
                <a:srgbClr val="434343"/>
              </a:buClr>
              <a:buSzPts val="1867"/>
              <a:buFont typeface="Calibri"/>
              <a:buNone/>
            </a:pPr>
            <a:r>
              <a:rPr i="1" lang="hr-HR" sz="1867">
                <a:solidFill>
                  <a:srgbClr val="434343"/>
                </a:solidFill>
                <a:latin typeface="Calibri"/>
                <a:ea typeface="Calibri"/>
                <a:cs typeface="Calibri"/>
                <a:sym typeface="Calibri"/>
              </a:rPr>
              <a:t>Hrvatski arhiv podataka za društvene znanosti</a:t>
            </a:r>
            <a:br>
              <a:rPr i="1" lang="hr-HR" sz="1867">
                <a:solidFill>
                  <a:srgbClr val="434343"/>
                </a:solidFill>
                <a:latin typeface="Calibri"/>
                <a:ea typeface="Calibri"/>
                <a:cs typeface="Calibri"/>
                <a:sym typeface="Calibri"/>
              </a:rPr>
            </a:br>
            <a:r>
              <a:rPr i="1" lang="hr-HR" sz="1867">
                <a:solidFill>
                  <a:srgbClr val="434343"/>
                </a:solidFill>
                <a:latin typeface="Calibri"/>
                <a:ea typeface="Calibri"/>
                <a:cs typeface="Calibri"/>
                <a:sym typeface="Calibri"/>
              </a:rPr>
              <a:t>Filozofski fakultet Sveučilišta u Zagrebu</a:t>
            </a:r>
            <a:endParaRPr i="1" sz="1867">
              <a:solidFill>
                <a:srgbClr val="434343"/>
              </a:solidFill>
              <a:latin typeface="Calibri"/>
              <a:ea typeface="Calibri"/>
              <a:cs typeface="Calibri"/>
              <a:sym typeface="Calibri"/>
            </a:endParaRPr>
          </a:p>
          <a:p>
            <a:pPr indent="0" lvl="0" marL="0" rtl="0" algn="l">
              <a:spcBef>
                <a:spcPts val="0"/>
              </a:spcBef>
              <a:spcAft>
                <a:spcPts val="0"/>
              </a:spcAft>
              <a:buClr>
                <a:schemeClr val="accent1"/>
              </a:buClr>
              <a:buSzPts val="1867"/>
              <a:buFont typeface="Trebuchet MS"/>
              <a:buNone/>
            </a:pPr>
            <a:r>
              <a:t/>
            </a:r>
            <a:endParaRPr i="1" sz="1867">
              <a:solidFill>
                <a:srgbClr val="434343"/>
              </a:solidFill>
              <a:latin typeface="Calibri"/>
              <a:ea typeface="Calibri"/>
              <a:cs typeface="Calibri"/>
              <a:sym typeface="Calibri"/>
            </a:endParaRPr>
          </a:p>
          <a:p>
            <a:pPr indent="0" lvl="0" marL="0" rtl="0" algn="ctr">
              <a:spcBef>
                <a:spcPts val="0"/>
              </a:spcBef>
              <a:spcAft>
                <a:spcPts val="0"/>
              </a:spcAft>
              <a:buClr>
                <a:srgbClr val="434343"/>
              </a:buClr>
              <a:buSzPts val="1867"/>
              <a:buFont typeface="Calibri"/>
              <a:buNone/>
            </a:pPr>
            <a:r>
              <a:rPr lang="hr-HR" sz="1867">
                <a:solidFill>
                  <a:srgbClr val="434343"/>
                </a:solidFill>
                <a:latin typeface="Calibri"/>
                <a:ea typeface="Calibri"/>
                <a:cs typeface="Calibri"/>
                <a:sym typeface="Calibri"/>
              </a:rPr>
              <a:t>28. svibnja 2021.</a:t>
            </a:r>
            <a:endParaRPr sz="1867">
              <a:solidFill>
                <a:srgbClr val="434343"/>
              </a:solidFill>
              <a:latin typeface="Calibri"/>
              <a:ea typeface="Calibri"/>
              <a:cs typeface="Calibri"/>
              <a:sym typeface="Calibri"/>
            </a:endParaRPr>
          </a:p>
          <a:p>
            <a:pPr indent="0" lvl="0" marL="0" rtl="0" algn="ctr">
              <a:spcBef>
                <a:spcPts val="0"/>
              </a:spcBef>
              <a:spcAft>
                <a:spcPts val="0"/>
              </a:spcAft>
              <a:buClr>
                <a:schemeClr val="accent1"/>
              </a:buClr>
              <a:buSzPts val="1867"/>
              <a:buFont typeface="Trebuchet MS"/>
              <a:buNone/>
            </a:pPr>
            <a:r>
              <a:t/>
            </a:r>
            <a:endParaRPr sz="1867">
              <a:solidFill>
                <a:srgbClr val="434343"/>
              </a:solidFill>
            </a:endParaRPr>
          </a:p>
          <a:p>
            <a:pPr indent="0" lvl="0" marL="0" rtl="0" algn="ctr">
              <a:spcBef>
                <a:spcPts val="0"/>
              </a:spcBef>
              <a:spcAft>
                <a:spcPts val="0"/>
              </a:spcAft>
              <a:buClr>
                <a:schemeClr val="accent1"/>
              </a:buClr>
              <a:buSzPts val="1867"/>
              <a:buFont typeface="Trebuchet MS"/>
              <a:buNone/>
            </a:pPr>
            <a:r>
              <a:t/>
            </a:r>
            <a:endParaRPr sz="1867">
              <a:solidFill>
                <a:srgbClr val="434343"/>
              </a:solidFill>
            </a:endParaRPr>
          </a:p>
          <a:p>
            <a:pPr indent="0" lvl="0" marL="0" rtl="0" algn="ctr">
              <a:spcBef>
                <a:spcPts val="0"/>
              </a:spcBef>
              <a:spcAft>
                <a:spcPts val="0"/>
              </a:spcAft>
              <a:buClr>
                <a:schemeClr val="accent1"/>
              </a:buClr>
              <a:buSzPts val="1867"/>
              <a:buFont typeface="Trebuchet MS"/>
              <a:buNone/>
            </a:pPr>
            <a:r>
              <a:t/>
            </a:r>
            <a:endParaRPr sz="1867">
              <a:solidFill>
                <a:srgbClr val="434343"/>
              </a:solidFill>
            </a:endParaRPr>
          </a:p>
        </p:txBody>
      </p:sp>
      <p:pic>
        <p:nvPicPr>
          <p:cNvPr id="148" name="Google Shape;148;p1"/>
          <p:cNvPicPr preferRelativeResize="0"/>
          <p:nvPr/>
        </p:nvPicPr>
        <p:blipFill rotWithShape="1">
          <a:blip r:embed="rId3">
            <a:alphaModFix/>
          </a:blip>
          <a:srcRect b="0" l="0" r="0" t="0"/>
          <a:stretch/>
        </p:blipFill>
        <p:spPr>
          <a:xfrm>
            <a:off x="5599497" y="6073907"/>
            <a:ext cx="1117600" cy="722676"/>
          </a:xfrm>
          <a:prstGeom prst="rect">
            <a:avLst/>
          </a:prstGeom>
          <a:noFill/>
          <a:ln>
            <a:noFill/>
          </a:ln>
        </p:spPr>
      </p:pic>
      <p:pic>
        <p:nvPicPr>
          <p:cNvPr id="149" name="Google Shape;149;p1"/>
          <p:cNvPicPr preferRelativeResize="0"/>
          <p:nvPr/>
        </p:nvPicPr>
        <p:blipFill rotWithShape="1">
          <a:blip r:embed="rId4">
            <a:alphaModFix/>
          </a:blip>
          <a:srcRect b="0" l="0" r="0" t="0"/>
          <a:stretch/>
        </p:blipFill>
        <p:spPr>
          <a:xfrm>
            <a:off x="6812118" y="6073933"/>
            <a:ext cx="2161933" cy="681000"/>
          </a:xfrm>
          <a:prstGeom prst="rect">
            <a:avLst/>
          </a:prstGeom>
          <a:noFill/>
          <a:ln>
            <a:noFill/>
          </a:ln>
        </p:spPr>
      </p:pic>
      <p:pic>
        <p:nvPicPr>
          <p:cNvPr id="150" name="Google Shape;150;p1"/>
          <p:cNvPicPr preferRelativeResize="0"/>
          <p:nvPr/>
        </p:nvPicPr>
        <p:blipFill rotWithShape="1">
          <a:blip r:embed="rId5">
            <a:alphaModFix/>
          </a:blip>
          <a:srcRect b="0" l="0" r="0" t="0"/>
          <a:stretch/>
        </p:blipFill>
        <p:spPr>
          <a:xfrm>
            <a:off x="3740618" y="6154867"/>
            <a:ext cx="1763865" cy="560767"/>
          </a:xfrm>
          <a:prstGeom prst="rect">
            <a:avLst/>
          </a:prstGeom>
          <a:noFill/>
          <a:ln>
            <a:noFill/>
          </a:ln>
        </p:spPr>
      </p:pic>
      <p:pic>
        <p:nvPicPr>
          <p:cNvPr id="151" name="Google Shape;151;p1">
            <a:hlinkClick r:id="rId6"/>
          </p:cNvPr>
          <p:cNvPicPr preferRelativeResize="0"/>
          <p:nvPr/>
        </p:nvPicPr>
        <p:blipFill rotWithShape="1">
          <a:blip r:embed="rId7">
            <a:alphaModFix/>
          </a:blip>
          <a:srcRect b="0" l="0" r="0" t="0"/>
          <a:stretch/>
        </p:blipFill>
        <p:spPr>
          <a:xfrm>
            <a:off x="10910267" y="6238401"/>
            <a:ext cx="1117600" cy="393700"/>
          </a:xfrm>
          <a:prstGeom prst="rect">
            <a:avLst/>
          </a:prstGeom>
          <a:noFill/>
          <a:ln>
            <a:noFill/>
          </a:ln>
        </p:spPr>
      </p:pic>
      <p:pic>
        <p:nvPicPr>
          <p:cNvPr id="152" name="Google Shape;152;p1"/>
          <p:cNvPicPr preferRelativeResize="0"/>
          <p:nvPr/>
        </p:nvPicPr>
        <p:blipFill rotWithShape="1">
          <a:blip r:embed="rId8">
            <a:alphaModFix/>
          </a:blip>
          <a:srcRect b="0" l="0" r="0" t="0"/>
          <a:stretch/>
        </p:blipFill>
        <p:spPr>
          <a:xfrm>
            <a:off x="4329112" y="1480366"/>
            <a:ext cx="3533775" cy="609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0"/>
          <p:cNvSpPr txBox="1"/>
          <p:nvPr>
            <p:ph type="title"/>
          </p:nvPr>
        </p:nvSpPr>
        <p:spPr>
          <a:xfrm>
            <a:off x="1597991" y="426717"/>
            <a:ext cx="10515600" cy="1325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k-anonimnost</a:t>
            </a:r>
            <a:endParaRPr/>
          </a:p>
        </p:txBody>
      </p:sp>
      <p:graphicFrame>
        <p:nvGraphicFramePr>
          <p:cNvPr id="215" name="Google Shape;215;p10"/>
          <p:cNvGraphicFramePr/>
          <p:nvPr/>
        </p:nvGraphicFramePr>
        <p:xfrm>
          <a:off x="6855791" y="3833982"/>
          <a:ext cx="3000000" cy="3000000"/>
        </p:xfrm>
        <a:graphic>
          <a:graphicData uri="http://schemas.openxmlformats.org/drawingml/2006/table">
            <a:tbl>
              <a:tblPr bandRow="1" firstCol="1" firstRow="1">
                <a:noFill/>
                <a:tableStyleId>{F1B1E64E-4BE6-48DC-9B69-A9A65A276C5B}</a:tableStyleId>
              </a:tblPr>
              <a:tblGrid>
                <a:gridCol w="1459800"/>
                <a:gridCol w="1459800"/>
                <a:gridCol w="1460450"/>
              </a:tblGrid>
              <a:tr h="334450">
                <a:tc>
                  <a:txBody>
                    <a:bodyPr/>
                    <a:lstStyle/>
                    <a:p>
                      <a:pPr indent="0" lvl="0" marL="0" marR="0" rtl="0" algn="just">
                        <a:lnSpc>
                          <a:spcPct val="107000"/>
                        </a:lnSpc>
                        <a:spcBef>
                          <a:spcPts val="0"/>
                        </a:spcBef>
                        <a:spcAft>
                          <a:spcPts val="0"/>
                        </a:spcAft>
                        <a:buNone/>
                      </a:pPr>
                      <a:r>
                        <a:rPr lang="hr-HR" sz="1200" u="none" cap="none" strike="noStrike"/>
                        <a:t>Ime</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Dob</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Regija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21-30</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Centralna Hrvatska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41-50</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Dalmacija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21-30</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Centralna Hrvatska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21-30</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Dalmacija</a:t>
                      </a:r>
                      <a:endParaRPr sz="1100" u="none" cap="none" strike="noStrike">
                        <a:latin typeface="Calibri"/>
                        <a:ea typeface="Calibri"/>
                        <a:cs typeface="Calibri"/>
                        <a:sym typeface="Calibri"/>
                      </a:endParaRPr>
                    </a:p>
                  </a:txBody>
                  <a:tcPr marT="0" marB="0" marR="68575" marL="68575"/>
                </a:tc>
              </a:tr>
            </a:tbl>
          </a:graphicData>
        </a:graphic>
      </p:graphicFrame>
      <p:graphicFrame>
        <p:nvGraphicFramePr>
          <p:cNvPr id="216" name="Google Shape;216;p10"/>
          <p:cNvGraphicFramePr/>
          <p:nvPr/>
        </p:nvGraphicFramePr>
        <p:xfrm>
          <a:off x="6855791" y="1357947"/>
          <a:ext cx="3000000" cy="3000000"/>
        </p:xfrm>
        <a:graphic>
          <a:graphicData uri="http://schemas.openxmlformats.org/drawingml/2006/table">
            <a:tbl>
              <a:tblPr bandRow="1" firstCol="1" firstRow="1">
                <a:noFill/>
                <a:tableStyleId>{F1B1E64E-4BE6-48DC-9B69-A9A65A276C5B}</a:tableStyleId>
              </a:tblPr>
              <a:tblGrid>
                <a:gridCol w="1459800"/>
                <a:gridCol w="1459800"/>
                <a:gridCol w="1460450"/>
              </a:tblGrid>
              <a:tr h="334450">
                <a:tc>
                  <a:txBody>
                    <a:bodyPr/>
                    <a:lstStyle/>
                    <a:p>
                      <a:pPr indent="0" lvl="0" marL="0" marR="0" rtl="0" algn="just">
                        <a:lnSpc>
                          <a:spcPct val="107000"/>
                        </a:lnSpc>
                        <a:spcBef>
                          <a:spcPts val="0"/>
                        </a:spcBef>
                        <a:spcAft>
                          <a:spcPts val="0"/>
                        </a:spcAft>
                        <a:buNone/>
                      </a:pPr>
                      <a:r>
                        <a:rPr lang="hr-HR" sz="1200" u="none" cap="none" strike="noStrike"/>
                        <a:t>Ime</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Dob</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Mjesto stanovanja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Marko</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22</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Zagreb</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Ivana</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47</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Split</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Lovro</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27</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Velika Gorica</a:t>
                      </a:r>
                      <a:endParaRPr sz="1100" u="none" cap="none" strike="noStrike">
                        <a:latin typeface="Calibri"/>
                        <a:ea typeface="Calibri"/>
                        <a:cs typeface="Calibri"/>
                        <a:sym typeface="Calibri"/>
                      </a:endParaRPr>
                    </a:p>
                  </a:txBody>
                  <a:tcPr marT="0" marB="0" marR="68575" marL="68575"/>
                </a:tc>
              </a:tr>
              <a:tr h="334450">
                <a:tc>
                  <a:txBody>
                    <a:bodyPr/>
                    <a:lstStyle/>
                    <a:p>
                      <a:pPr indent="0" lvl="0" marL="0" marR="0" rtl="0" algn="just">
                        <a:lnSpc>
                          <a:spcPct val="107000"/>
                        </a:lnSpc>
                        <a:spcBef>
                          <a:spcPts val="0"/>
                        </a:spcBef>
                        <a:spcAft>
                          <a:spcPts val="0"/>
                        </a:spcAft>
                        <a:buNone/>
                      </a:pPr>
                      <a:r>
                        <a:rPr lang="hr-HR" sz="1200" u="none" cap="none" strike="noStrike"/>
                        <a:t>Igor</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26</a:t>
                      </a:r>
                      <a:endParaRPr sz="1100" u="none" cap="none" strike="noStrike">
                        <a:latin typeface="Calibri"/>
                        <a:ea typeface="Calibri"/>
                        <a:cs typeface="Calibri"/>
                        <a:sym typeface="Calibri"/>
                      </a:endParaRPr>
                    </a:p>
                  </a:txBody>
                  <a:tcPr marT="0" marB="0" marR="68575" marL="68575"/>
                </a:tc>
                <a:tc>
                  <a:txBody>
                    <a:bodyPr/>
                    <a:lstStyle/>
                    <a:p>
                      <a:pPr indent="0" lvl="0" marL="0" marR="0" rtl="0" algn="just">
                        <a:lnSpc>
                          <a:spcPct val="107000"/>
                        </a:lnSpc>
                        <a:spcBef>
                          <a:spcPts val="0"/>
                        </a:spcBef>
                        <a:spcAft>
                          <a:spcPts val="0"/>
                        </a:spcAft>
                        <a:buNone/>
                      </a:pPr>
                      <a:r>
                        <a:rPr lang="hr-HR" sz="1200" u="none" cap="none" strike="noStrike"/>
                        <a:t>Zadar</a:t>
                      </a:r>
                      <a:endParaRPr sz="1100" u="none" cap="none" strike="noStrike">
                        <a:latin typeface="Calibri"/>
                        <a:ea typeface="Calibri"/>
                        <a:cs typeface="Calibri"/>
                        <a:sym typeface="Calibri"/>
                      </a:endParaRPr>
                    </a:p>
                  </a:txBody>
                  <a:tcPr marT="0" marB="0" marR="68575" marL="68575"/>
                </a:tc>
              </a:tr>
            </a:tbl>
          </a:graphicData>
        </a:graphic>
      </p:graphicFrame>
      <p:sp>
        <p:nvSpPr>
          <p:cNvPr id="217" name="Google Shape;217;p10"/>
          <p:cNvSpPr/>
          <p:nvPr/>
        </p:nvSpPr>
        <p:spPr>
          <a:xfrm>
            <a:off x="8836095" y="3068357"/>
            <a:ext cx="419447" cy="713064"/>
          </a:xfrm>
          <a:prstGeom prst="downArrow">
            <a:avLst>
              <a:gd fmla="val 50000" name="adj1"/>
              <a:gd fmla="val 50000" name="adj2"/>
            </a:avLst>
          </a:prstGeom>
          <a:solidFill>
            <a:schemeClr val="accent1"/>
          </a:solidFill>
          <a:ln cap="rnd" cmpd="sng" w="19050">
            <a:solidFill>
              <a:srgbClr val="698D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18" name="Google Shape;218;p10"/>
          <p:cNvSpPr txBox="1"/>
          <p:nvPr/>
        </p:nvSpPr>
        <p:spPr>
          <a:xfrm>
            <a:off x="956153" y="1249220"/>
            <a:ext cx="5636712" cy="4351338"/>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2800"/>
              <a:buFont typeface="Arial"/>
              <a:buNone/>
            </a:pPr>
            <a:r>
              <a:t/>
            </a:r>
            <a:endParaRPr sz="2800">
              <a:solidFill>
                <a:schemeClr val="dk1"/>
              </a:solidFill>
              <a:latin typeface="Trebuchet MS"/>
              <a:ea typeface="Trebuchet MS"/>
              <a:cs typeface="Trebuchet MS"/>
              <a:sym typeface="Trebuchet MS"/>
            </a:endParaRPr>
          </a:p>
          <a:p>
            <a:pPr indent="-228600" lvl="0" marL="228600" marR="0" rtl="0" algn="l">
              <a:lnSpc>
                <a:spcPct val="90000"/>
              </a:lnSpc>
              <a:spcBef>
                <a:spcPts val="1000"/>
              </a:spcBef>
              <a:spcAft>
                <a:spcPts val="0"/>
              </a:spcAft>
              <a:buClr>
                <a:schemeClr val="dk1"/>
              </a:buClr>
              <a:buSzPts val="2400"/>
              <a:buFont typeface="Arial"/>
              <a:buChar char="•"/>
            </a:pPr>
            <a:r>
              <a:rPr lang="hr-HR" sz="2400">
                <a:solidFill>
                  <a:schemeClr val="dk1"/>
                </a:solidFill>
                <a:latin typeface="Trebuchet MS"/>
                <a:ea typeface="Trebuchet MS"/>
                <a:cs typeface="Trebuchet MS"/>
                <a:sym typeface="Trebuchet MS"/>
              </a:rPr>
              <a:t>Podaci su k-anonimni ako se podaci svakog unosa ne mogu razlikovati od najmanje k - 1 unosa unutar seta podataka</a:t>
            </a:r>
            <a:endParaRPr/>
          </a:p>
          <a:p>
            <a:pPr indent="-76200" lvl="0" marL="228600" marR="0" rtl="0" algn="l">
              <a:lnSpc>
                <a:spcPct val="90000"/>
              </a:lnSpc>
              <a:spcBef>
                <a:spcPts val="1000"/>
              </a:spcBef>
              <a:spcAft>
                <a:spcPts val="0"/>
              </a:spcAft>
              <a:buClr>
                <a:schemeClr val="dk1"/>
              </a:buClr>
              <a:buSzPts val="2400"/>
              <a:buFont typeface="Arial"/>
              <a:buNone/>
            </a:pPr>
            <a:r>
              <a:t/>
            </a:r>
            <a:endParaRPr sz="2400">
              <a:solidFill>
                <a:schemeClr val="dk1"/>
              </a:solidFill>
              <a:latin typeface="Trebuchet MS"/>
              <a:ea typeface="Trebuchet MS"/>
              <a:cs typeface="Trebuchet MS"/>
              <a:sym typeface="Trebuchet MS"/>
            </a:endParaRPr>
          </a:p>
          <a:p>
            <a:pPr indent="-228600" lvl="0" marL="228600" marR="0" rtl="0" algn="l">
              <a:lnSpc>
                <a:spcPct val="90000"/>
              </a:lnSpc>
              <a:spcBef>
                <a:spcPts val="1000"/>
              </a:spcBef>
              <a:spcAft>
                <a:spcPts val="0"/>
              </a:spcAft>
              <a:buClr>
                <a:schemeClr val="dk1"/>
              </a:buClr>
              <a:buSzPts val="2400"/>
              <a:buFont typeface="Arial"/>
              <a:buChar char="•"/>
            </a:pPr>
            <a:r>
              <a:rPr lang="hr-HR" sz="2400">
                <a:solidFill>
                  <a:schemeClr val="dk1"/>
                </a:solidFill>
                <a:latin typeface="Trebuchet MS"/>
                <a:ea typeface="Trebuchet MS"/>
                <a:cs typeface="Trebuchet MS"/>
                <a:sym typeface="Trebuchet MS"/>
              </a:rPr>
              <a:t>k-anonimnost ne pruža apsolutnu anonimiziranost</a:t>
            </a:r>
            <a:endParaRPr sz="2400">
              <a:solidFill>
                <a:schemeClr val="dk1"/>
              </a:solidFill>
              <a:latin typeface="Trebuchet MS"/>
              <a:ea typeface="Trebuchet MS"/>
              <a:cs typeface="Trebuchet MS"/>
              <a:sym typeface="Trebuchet MS"/>
            </a:endParaRPr>
          </a:p>
          <a:p>
            <a:pPr indent="-76200" lvl="0" marL="228600" marR="0" rtl="0" algn="l">
              <a:lnSpc>
                <a:spcPct val="90000"/>
              </a:lnSpc>
              <a:spcBef>
                <a:spcPts val="1000"/>
              </a:spcBef>
              <a:spcAft>
                <a:spcPts val="0"/>
              </a:spcAft>
              <a:buClr>
                <a:schemeClr val="dk1"/>
              </a:buClr>
              <a:buSzPts val="2400"/>
              <a:buFont typeface="Arial"/>
              <a:buNone/>
            </a:pPr>
            <a:r>
              <a:t/>
            </a:r>
            <a:endParaRPr sz="2400">
              <a:solidFill>
                <a:schemeClr val="dk1"/>
              </a:solidFill>
              <a:latin typeface="Trebuchet MS"/>
              <a:ea typeface="Trebuchet MS"/>
              <a:cs typeface="Trebuchet MS"/>
              <a:sym typeface="Trebuchet MS"/>
            </a:endParaRPr>
          </a:p>
          <a:p>
            <a:pPr indent="-228600" lvl="0" marL="228600" marR="0" rtl="0" algn="l">
              <a:lnSpc>
                <a:spcPct val="90000"/>
              </a:lnSpc>
              <a:spcBef>
                <a:spcPts val="1000"/>
              </a:spcBef>
              <a:spcAft>
                <a:spcPts val="0"/>
              </a:spcAft>
              <a:buClr>
                <a:schemeClr val="dk1"/>
              </a:buClr>
              <a:buSzPts val="2400"/>
              <a:buFont typeface="Arial"/>
              <a:buChar char="•"/>
            </a:pPr>
            <a:r>
              <a:rPr lang="hr-HR" sz="2400">
                <a:solidFill>
                  <a:schemeClr val="dk1"/>
                </a:solidFill>
                <a:latin typeface="Trebuchet MS"/>
                <a:ea typeface="Trebuchet MS"/>
                <a:cs typeface="Trebuchet MS"/>
                <a:sym typeface="Trebuchet MS"/>
              </a:rPr>
              <a:t> Osim k-anonimnosti koriste se l-raznolikost i t-bliskost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l-raznolikost - primjer</a:t>
            </a:r>
            <a:endParaRPr/>
          </a:p>
        </p:txBody>
      </p:sp>
      <p:graphicFrame>
        <p:nvGraphicFramePr>
          <p:cNvPr id="224" name="Google Shape;224;p11"/>
          <p:cNvGraphicFramePr/>
          <p:nvPr/>
        </p:nvGraphicFramePr>
        <p:xfrm>
          <a:off x="620038" y="2138829"/>
          <a:ext cx="3000000" cy="3000000"/>
        </p:xfrm>
        <a:graphic>
          <a:graphicData uri="http://schemas.openxmlformats.org/drawingml/2006/table">
            <a:tbl>
              <a:tblPr bandRow="1" firstCol="1" firstRow="1">
                <a:noFill/>
                <a:tableStyleId>{F1B1E64E-4BE6-48DC-9B69-A9A65A276C5B}</a:tableStyleId>
              </a:tblPr>
              <a:tblGrid>
                <a:gridCol w="1295400"/>
                <a:gridCol w="1295400"/>
                <a:gridCol w="1295400"/>
                <a:gridCol w="1295400"/>
              </a:tblGrid>
              <a:tr h="526725">
                <a:tc>
                  <a:txBody>
                    <a:bodyPr/>
                    <a:lstStyle/>
                    <a:p>
                      <a:pPr indent="0" lvl="0" marL="0" marR="0" rtl="0" algn="ctr">
                        <a:lnSpc>
                          <a:spcPct val="107000"/>
                        </a:lnSpc>
                        <a:spcBef>
                          <a:spcPts val="0"/>
                        </a:spcBef>
                        <a:spcAft>
                          <a:spcPts val="0"/>
                        </a:spcAft>
                        <a:buNone/>
                      </a:pPr>
                      <a:r>
                        <a:rPr lang="hr-HR" sz="1100" u="none" cap="none" strike="noStrike"/>
                        <a:t>Ime</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Mjesto stanovanja</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Dob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Dijagnoza</a:t>
                      </a:r>
                      <a:endParaRPr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just">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b="1" lang="hr-HR" sz="1100" u="none" cap="none" strike="noStrike"/>
                        <a:t>Gripa</a:t>
                      </a:r>
                      <a:endParaRPr b="1"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just">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b="1" lang="hr-HR" sz="1100" u="none" cap="none" strike="noStrike"/>
                        <a:t>Gripa</a:t>
                      </a:r>
                      <a:endParaRPr b="1"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just">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b="1" lang="hr-HR" sz="1100" u="none" cap="none" strike="noStrike"/>
                        <a:t>Gripa</a:t>
                      </a:r>
                      <a:endParaRPr b="1"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just">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b="1" lang="hr-HR" sz="1100" u="none" cap="none" strike="noStrike"/>
                        <a:t>Gripa</a:t>
                      </a:r>
                      <a:endParaRPr b="1" sz="1000" u="none" cap="none" strike="noStrike">
                        <a:latin typeface="Calibri"/>
                        <a:ea typeface="Calibri"/>
                        <a:cs typeface="Calibri"/>
                        <a:sym typeface="Calibri"/>
                      </a:endParaRPr>
                    </a:p>
                  </a:txBody>
                  <a:tcPr marT="0" marB="0" marR="61775" marL="61775" anchor="ctr"/>
                </a:tc>
              </a:tr>
            </a:tbl>
          </a:graphicData>
        </a:graphic>
      </p:graphicFrame>
      <p:graphicFrame>
        <p:nvGraphicFramePr>
          <p:cNvPr id="225" name="Google Shape;225;p11"/>
          <p:cNvGraphicFramePr/>
          <p:nvPr/>
        </p:nvGraphicFramePr>
        <p:xfrm>
          <a:off x="6447774" y="2138829"/>
          <a:ext cx="3000000" cy="3000000"/>
        </p:xfrm>
        <a:graphic>
          <a:graphicData uri="http://schemas.openxmlformats.org/drawingml/2006/table">
            <a:tbl>
              <a:tblPr bandRow="1" firstCol="1" firstRow="1">
                <a:noFill/>
                <a:tableStyleId>{F1B1E64E-4BE6-48DC-9B69-A9A65A276C5B}</a:tableStyleId>
              </a:tblPr>
              <a:tblGrid>
                <a:gridCol w="1322275"/>
                <a:gridCol w="1322275"/>
                <a:gridCol w="1322275"/>
                <a:gridCol w="1322275"/>
              </a:tblGrid>
              <a:tr h="526725">
                <a:tc>
                  <a:txBody>
                    <a:bodyPr/>
                    <a:lstStyle/>
                    <a:p>
                      <a:pPr indent="0" lvl="0" marL="0" marR="0" rtl="0" algn="ctr">
                        <a:lnSpc>
                          <a:spcPct val="107000"/>
                        </a:lnSpc>
                        <a:spcBef>
                          <a:spcPts val="0"/>
                        </a:spcBef>
                        <a:spcAft>
                          <a:spcPts val="0"/>
                        </a:spcAft>
                        <a:buNone/>
                      </a:pPr>
                      <a:r>
                        <a:rPr lang="hr-HR" sz="1100" u="none" cap="none" strike="noStrike"/>
                        <a:t>Ime</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Mjesto stanovanja</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Dob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Dijagnoza</a:t>
                      </a:r>
                      <a:endParaRPr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l">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Gripa</a:t>
                      </a:r>
                      <a:endParaRPr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l">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Gripa</a:t>
                      </a:r>
                      <a:endParaRPr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l">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Hipertenzija</a:t>
                      </a:r>
                      <a:endParaRPr sz="1000" u="none" cap="none" strike="noStrike">
                        <a:latin typeface="Calibri"/>
                        <a:ea typeface="Calibri"/>
                        <a:cs typeface="Calibri"/>
                        <a:sym typeface="Calibri"/>
                      </a:endParaRPr>
                    </a:p>
                  </a:txBody>
                  <a:tcPr marT="0" marB="0" marR="61775" marL="61775" anchor="ctr"/>
                </a:tc>
              </a:tr>
              <a:tr h="526725">
                <a:tc>
                  <a:txBody>
                    <a:bodyPr/>
                    <a:lstStyle/>
                    <a:p>
                      <a:pPr indent="0" lvl="0" marL="0" marR="0" rtl="0" algn="l">
                        <a:lnSpc>
                          <a:spcPct val="107000"/>
                        </a:lnSpc>
                        <a:spcBef>
                          <a:spcPts val="0"/>
                        </a:spcBef>
                        <a:spcAft>
                          <a:spcPts val="0"/>
                        </a:spcAft>
                        <a:buNone/>
                      </a:pPr>
                      <a:r>
                        <a:rPr lang="hr-HR" sz="1100" u="none" cap="none" strike="noStrike">
                          <a:latin typeface="Calibri"/>
                          <a:ea typeface="Calibri"/>
                          <a:cs typeface="Calibri"/>
                          <a:sym typeface="Calibri"/>
                        </a:rPr>
                        <a:t>***</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Zagreb</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21-30</a:t>
                      </a:r>
                      <a:endParaRPr sz="1000" u="none" cap="none" strike="noStrike">
                        <a:latin typeface="Calibri"/>
                        <a:ea typeface="Calibri"/>
                        <a:cs typeface="Calibri"/>
                        <a:sym typeface="Calibri"/>
                      </a:endParaRPr>
                    </a:p>
                  </a:txBody>
                  <a:tcPr marT="0" marB="0" marR="61775" marL="61775" anchor="ctr"/>
                </a:tc>
                <a:tc>
                  <a:txBody>
                    <a:bodyPr/>
                    <a:lstStyle/>
                    <a:p>
                      <a:pPr indent="0" lvl="0" marL="0" marR="0" rtl="0" algn="ctr">
                        <a:lnSpc>
                          <a:spcPct val="107000"/>
                        </a:lnSpc>
                        <a:spcBef>
                          <a:spcPts val="0"/>
                        </a:spcBef>
                        <a:spcAft>
                          <a:spcPts val="0"/>
                        </a:spcAft>
                        <a:buNone/>
                      </a:pPr>
                      <a:r>
                        <a:rPr lang="hr-HR" sz="1100" u="none" cap="none" strike="noStrike"/>
                        <a:t>Hipertenzija</a:t>
                      </a:r>
                      <a:endParaRPr sz="1000" u="none" cap="none" strike="noStrike">
                        <a:latin typeface="Calibri"/>
                        <a:ea typeface="Calibri"/>
                        <a:cs typeface="Calibri"/>
                        <a:sym typeface="Calibri"/>
                      </a:endParaRPr>
                    </a:p>
                  </a:txBody>
                  <a:tcPr marT="0" marB="0" marR="61775" marL="61775"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Postupak provođenja anonimizacije</a:t>
            </a:r>
            <a:endParaRPr/>
          </a:p>
        </p:txBody>
      </p:sp>
      <p:sp>
        <p:nvSpPr>
          <p:cNvPr id="231" name="Google Shape;231;p12"/>
          <p:cNvSpPr txBox="1"/>
          <p:nvPr>
            <p:ph idx="1" type="body"/>
          </p:nvPr>
        </p:nvSpPr>
        <p:spPr>
          <a:xfrm>
            <a:off x="226396" y="1621969"/>
            <a:ext cx="9669166" cy="4390524"/>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hr-HR" sz="2400"/>
              <a:t>Prema The Anonymization Decision-Making Framework-u provedbu anonimizacije možemo podijeliti u tri aktivnosti (Elliot i dr. 2020):</a:t>
            </a:r>
            <a:endParaRPr/>
          </a:p>
          <a:p>
            <a:pPr indent="-228600" lvl="2" marL="1143000" rtl="0" algn="l">
              <a:spcBef>
                <a:spcPts val="1000"/>
              </a:spcBef>
              <a:spcAft>
                <a:spcPts val="0"/>
              </a:spcAft>
              <a:buSzPts val="1920"/>
              <a:buAutoNum type="arabicPeriod"/>
            </a:pPr>
            <a:r>
              <a:rPr i="1" lang="hr-HR" sz="2400"/>
              <a:t> Data situation audit</a:t>
            </a:r>
            <a:r>
              <a:rPr lang="hr-HR" sz="2400"/>
              <a:t> – pregled podataka, razmatranje svih relevantnih informacija vezanih za zadani skup podataka</a:t>
            </a:r>
            <a:endParaRPr/>
          </a:p>
          <a:p>
            <a:pPr indent="-228600" lvl="2" marL="1143000" rtl="0" algn="l">
              <a:spcBef>
                <a:spcPts val="1000"/>
              </a:spcBef>
              <a:spcAft>
                <a:spcPts val="0"/>
              </a:spcAft>
              <a:buSzPts val="1920"/>
              <a:buAutoNum type="arabicPeriod"/>
            </a:pPr>
            <a:r>
              <a:rPr lang="hr-HR" sz="2400"/>
              <a:t> </a:t>
            </a:r>
            <a:r>
              <a:rPr i="1" lang="hr-HR" sz="2400"/>
              <a:t>Risk analysis and control</a:t>
            </a:r>
            <a:r>
              <a:rPr lang="hr-HR" sz="2400"/>
              <a:t> – provedba anonimizacije na osnovu procijenjenog rizika</a:t>
            </a:r>
            <a:endParaRPr/>
          </a:p>
          <a:p>
            <a:pPr indent="-228600" lvl="2" marL="1143000" rtl="0" algn="l">
              <a:spcBef>
                <a:spcPts val="1000"/>
              </a:spcBef>
              <a:spcAft>
                <a:spcPts val="0"/>
              </a:spcAft>
              <a:buSzPts val="1920"/>
              <a:buAutoNum type="arabicPeriod"/>
            </a:pPr>
            <a:r>
              <a:rPr lang="hr-HR" sz="2400"/>
              <a:t> </a:t>
            </a:r>
            <a:r>
              <a:rPr i="1" lang="hr-HR" sz="2400"/>
              <a:t>Impact management </a:t>
            </a:r>
            <a:r>
              <a:rPr lang="hr-HR" sz="2400"/>
              <a:t>– praćenje korištenja podataka, razmatranje potencijalnog rizika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3"/>
          <p:cNvSpPr txBox="1"/>
          <p:nvPr>
            <p:ph type="title"/>
          </p:nvPr>
        </p:nvSpPr>
        <p:spPr>
          <a:xfrm>
            <a:off x="-551280" y="247136"/>
            <a:ext cx="10515600" cy="132556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accent1"/>
              </a:buClr>
              <a:buSzPts val="3600"/>
              <a:buFont typeface="Trebuchet MS"/>
              <a:buNone/>
            </a:pPr>
            <a:r>
              <a:rPr lang="hr-HR"/>
              <a:t>Postupak provođenja anonimizacije</a:t>
            </a:r>
            <a:endParaRPr/>
          </a:p>
        </p:txBody>
      </p:sp>
      <p:sp>
        <p:nvSpPr>
          <p:cNvPr id="237" name="Google Shape;237;p13"/>
          <p:cNvSpPr txBox="1"/>
          <p:nvPr>
            <p:ph idx="1" type="body"/>
          </p:nvPr>
        </p:nvSpPr>
        <p:spPr>
          <a:xfrm>
            <a:off x="146002" y="1137048"/>
            <a:ext cx="9661877" cy="5473816"/>
          </a:xfrm>
          <a:prstGeom prst="rect">
            <a:avLst/>
          </a:prstGeom>
          <a:noFill/>
          <a:ln>
            <a:noFill/>
          </a:ln>
        </p:spPr>
        <p:txBody>
          <a:bodyPr anchorCtr="0" anchor="t" bIns="45700" lIns="91425" spcFirstLastPara="1" rIns="91425" wrap="square" tIns="45700">
            <a:normAutofit fontScale="92500"/>
          </a:bodyPr>
          <a:lstStyle/>
          <a:p>
            <a:pPr indent="-342900" lvl="0" marL="342900" rtl="0" algn="l">
              <a:lnSpc>
                <a:spcPct val="150000"/>
              </a:lnSpc>
              <a:spcBef>
                <a:spcPts val="0"/>
              </a:spcBef>
              <a:spcAft>
                <a:spcPts val="0"/>
              </a:spcAft>
              <a:buSzPct val="80000"/>
              <a:buChar char="►"/>
            </a:pPr>
            <a:r>
              <a:rPr lang="hr-HR" sz="2400"/>
              <a:t>Najčešće korišteni postupci:</a:t>
            </a:r>
            <a:endParaRPr/>
          </a:p>
          <a:p>
            <a:pPr indent="-514350" lvl="2" marL="1428750" rtl="0" algn="l">
              <a:spcBef>
                <a:spcPts val="1000"/>
              </a:spcBef>
              <a:spcAft>
                <a:spcPts val="0"/>
              </a:spcAft>
              <a:buSzPct val="80000"/>
              <a:buAutoNum type="arabicPeriod"/>
            </a:pPr>
            <a:r>
              <a:rPr lang="hr-HR" sz="2400"/>
              <a:t>Uklanjanje direktnih identifikatora</a:t>
            </a:r>
            <a:endParaRPr/>
          </a:p>
          <a:p>
            <a:pPr indent="-514350" lvl="2" marL="1428750" rtl="0" algn="l">
              <a:spcBef>
                <a:spcPts val="1000"/>
              </a:spcBef>
              <a:spcAft>
                <a:spcPts val="0"/>
              </a:spcAft>
              <a:buSzPct val="80000"/>
              <a:buAutoNum type="arabicPeriod"/>
            </a:pPr>
            <a:r>
              <a:rPr lang="hr-HR" sz="2400"/>
              <a:t>Agregacija – smanjenje preciznosti varijable (npr. rekodiranje mjesta stanovanja u veću jedinicu – županija ili regija)</a:t>
            </a:r>
            <a:endParaRPr/>
          </a:p>
          <a:p>
            <a:pPr indent="-514350" lvl="2" marL="1428750" rtl="0" algn="l">
              <a:spcBef>
                <a:spcPts val="1000"/>
              </a:spcBef>
              <a:spcAft>
                <a:spcPts val="0"/>
              </a:spcAft>
              <a:buSzPct val="80000"/>
              <a:buAutoNum type="arabicPeriod"/>
            </a:pPr>
            <a:r>
              <a:rPr lang="hr-HR" sz="2400"/>
              <a:t>Ograničavanje vrijednosti varijabli – rekodiranje vrijednosti na način da se grupiraju iznimno niske ili visoke vrijednosti (npr. kategorija dobi &gt; 80 godina)</a:t>
            </a:r>
            <a:endParaRPr/>
          </a:p>
          <a:p>
            <a:pPr indent="-514350" lvl="2" marL="1428750" rtl="0" algn="l">
              <a:spcBef>
                <a:spcPts val="1000"/>
              </a:spcBef>
              <a:spcAft>
                <a:spcPts val="0"/>
              </a:spcAft>
              <a:buSzPct val="80000"/>
              <a:buFont typeface="Noto Sans Symbols"/>
              <a:buAutoNum type="arabicPeriod"/>
            </a:pPr>
            <a:r>
              <a:rPr lang="hr-HR" sz="2400"/>
              <a:t>Generalizacija – u slučaju otvorenih pitanja, postoji mogućnost odgovora koji sadrže potencijalno deidentificirajuće informacije, primjerice odgovor koji sadrži opis rijetkog ili jedinstvenog zanimanja. Ovi odgovori mogu se rekodirati pod kategorije višeg stupnja općenitosti (npr. umjesto “liječnica specijalistica nefrologije” napisati samo “liječnica”)</a:t>
            </a:r>
            <a:endParaRPr/>
          </a:p>
          <a:p>
            <a:pPr indent="-401574" lvl="2" marL="1428750" rtl="0" algn="l">
              <a:spcBef>
                <a:spcPts val="1000"/>
              </a:spcBef>
              <a:spcAft>
                <a:spcPts val="0"/>
              </a:spcAft>
              <a:buSzPct val="80000"/>
              <a:buNone/>
            </a:pPr>
            <a:r>
              <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4"/>
          <p:cNvSpPr txBox="1"/>
          <p:nvPr>
            <p:ph type="title"/>
          </p:nvPr>
        </p:nvSpPr>
        <p:spPr>
          <a:xfrm>
            <a:off x="-502085" y="0"/>
            <a:ext cx="10515600" cy="132556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accent1"/>
              </a:buClr>
              <a:buSzPts val="3600"/>
              <a:buFont typeface="Trebuchet MS"/>
              <a:buNone/>
            </a:pPr>
            <a:r>
              <a:rPr lang="hr-HR"/>
              <a:t>Softverski alati za provedbu anonimizacije</a:t>
            </a:r>
            <a:endParaRPr/>
          </a:p>
        </p:txBody>
      </p:sp>
      <p:sp>
        <p:nvSpPr>
          <p:cNvPr id="243" name="Google Shape;243;p14"/>
          <p:cNvSpPr txBox="1"/>
          <p:nvPr>
            <p:ph idx="1" type="body"/>
          </p:nvPr>
        </p:nvSpPr>
        <p:spPr>
          <a:xfrm>
            <a:off x="237046" y="813783"/>
            <a:ext cx="9393516" cy="581352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1440"/>
              <a:buNone/>
            </a:pPr>
            <a:r>
              <a:rPr b="1" lang="hr-HR"/>
              <a:t>QAMyData</a:t>
            </a:r>
            <a:r>
              <a:rPr lang="hr-HR"/>
              <a:t> – besplatan alat UK Data Service-a, primarna namjena mu nije anonimizacija, ali se pokazao koristan za provjeru jedinstvenih vrijednosti. Osim toga, nudi nekoliko vrsta provjere stanja podataka.</a:t>
            </a:r>
            <a:endParaRPr/>
          </a:p>
          <a:p>
            <a:pPr indent="0" lvl="0" marL="0" rtl="0" algn="l">
              <a:spcBef>
                <a:spcPts val="1000"/>
              </a:spcBef>
              <a:spcAft>
                <a:spcPts val="0"/>
              </a:spcAft>
              <a:buSzPts val="1440"/>
              <a:buNone/>
            </a:pPr>
            <a:r>
              <a:rPr lang="hr-HR"/>
              <a:t>URL: </a:t>
            </a:r>
            <a:r>
              <a:rPr lang="hr-HR" u="sng">
                <a:solidFill>
                  <a:schemeClr val="hlink"/>
                </a:solidFill>
                <a:hlinkClick r:id="rId3"/>
              </a:rPr>
              <a:t>https://github.com/ukdataservice/qamd</a:t>
            </a:r>
            <a:endParaRPr/>
          </a:p>
          <a:p>
            <a:pPr indent="0" lvl="0" marL="0" rtl="0" algn="l">
              <a:spcBef>
                <a:spcPts val="1000"/>
              </a:spcBef>
              <a:spcAft>
                <a:spcPts val="0"/>
              </a:spcAft>
              <a:buSzPts val="1440"/>
              <a:buNone/>
            </a:pPr>
            <a:r>
              <a:t/>
            </a:r>
            <a:endParaRPr/>
          </a:p>
          <a:p>
            <a:pPr indent="0" lvl="0" marL="0" rtl="0" algn="l">
              <a:spcBef>
                <a:spcPts val="1000"/>
              </a:spcBef>
              <a:spcAft>
                <a:spcPts val="0"/>
              </a:spcAft>
              <a:buSzPts val="1440"/>
              <a:buNone/>
            </a:pPr>
            <a:r>
              <a:rPr b="1" lang="hr-HR"/>
              <a:t>Amnesia</a:t>
            </a:r>
            <a:r>
              <a:rPr lang="hr-HR"/>
              <a:t> - Besplatan (online i local) alat za anonimizaciju kvantitativnih podataka razvijen unutar OpenAIRE infrastrukture pod vodstvom Europske unije. Usmjeren na k-anonimnost te iznimno jednostavan za korištenje.</a:t>
            </a:r>
            <a:endParaRPr/>
          </a:p>
          <a:p>
            <a:pPr indent="0" lvl="0" marL="0" rtl="0" algn="l">
              <a:spcBef>
                <a:spcPts val="1000"/>
              </a:spcBef>
              <a:spcAft>
                <a:spcPts val="0"/>
              </a:spcAft>
              <a:buSzPts val="1440"/>
              <a:buNone/>
            </a:pPr>
            <a:r>
              <a:rPr lang="hr-HR"/>
              <a:t>URL: </a:t>
            </a:r>
            <a:r>
              <a:rPr lang="hr-HR" u="sng">
                <a:solidFill>
                  <a:schemeClr val="hlink"/>
                </a:solidFill>
                <a:hlinkClick r:id="rId4"/>
              </a:rPr>
              <a:t>https://amnesia.openaire.eu/</a:t>
            </a:r>
            <a:endParaRPr/>
          </a:p>
          <a:p>
            <a:pPr indent="0" lvl="0" marL="0" rtl="0" algn="l">
              <a:spcBef>
                <a:spcPts val="1000"/>
              </a:spcBef>
              <a:spcAft>
                <a:spcPts val="0"/>
              </a:spcAft>
              <a:buSzPts val="1440"/>
              <a:buNone/>
            </a:pPr>
            <a:r>
              <a:t/>
            </a:r>
            <a:endParaRPr/>
          </a:p>
          <a:p>
            <a:pPr indent="0" lvl="0" marL="0" rtl="0" algn="l">
              <a:spcBef>
                <a:spcPts val="1000"/>
              </a:spcBef>
              <a:spcAft>
                <a:spcPts val="0"/>
              </a:spcAft>
              <a:buSzPts val="1440"/>
              <a:buNone/>
            </a:pPr>
            <a:r>
              <a:rPr b="1" lang="hr-HR"/>
              <a:t>ARX</a:t>
            </a:r>
            <a:r>
              <a:rPr lang="hr-HR"/>
              <a:t> - Open source alat za anonimizaciju kvantitativnih podataka. Omogućava korištenje i prilagodbu više modela anonimizacije (uključujući l-diversity i t-closeness). </a:t>
            </a:r>
            <a:endParaRPr/>
          </a:p>
          <a:p>
            <a:pPr indent="0" lvl="0" marL="0" rtl="0" algn="l">
              <a:spcBef>
                <a:spcPts val="1000"/>
              </a:spcBef>
              <a:spcAft>
                <a:spcPts val="0"/>
              </a:spcAft>
              <a:buSzPts val="1440"/>
              <a:buNone/>
            </a:pPr>
            <a:r>
              <a:rPr lang="hr-HR"/>
              <a:t>URL: </a:t>
            </a:r>
            <a:r>
              <a:rPr lang="hr-HR" u="sng">
                <a:solidFill>
                  <a:schemeClr val="hlink"/>
                </a:solidFill>
                <a:hlinkClick r:id="rId5"/>
              </a:rPr>
              <a:t>https://arx.deidentifier.org/</a:t>
            </a:r>
            <a:endParaRPr/>
          </a:p>
          <a:p>
            <a:pPr indent="0" lvl="0" marL="0" rtl="0" algn="l">
              <a:spcBef>
                <a:spcPts val="1000"/>
              </a:spcBef>
              <a:spcAft>
                <a:spcPts val="0"/>
              </a:spcAft>
              <a:buSzPts val="1440"/>
              <a:buNone/>
            </a:pPr>
            <a:r>
              <a:t/>
            </a:r>
            <a:endParaRPr/>
          </a:p>
          <a:p>
            <a:pPr indent="0" lvl="0" marL="0" rtl="0" algn="l">
              <a:spcBef>
                <a:spcPts val="1000"/>
              </a:spcBef>
              <a:spcAft>
                <a:spcPts val="0"/>
              </a:spcAft>
              <a:buSzPts val="1440"/>
              <a:buNone/>
            </a:pPr>
            <a:r>
              <a:rPr b="1" lang="hr-HR"/>
              <a:t>sdcMicro</a:t>
            </a:r>
            <a:r>
              <a:rPr lang="hr-HR"/>
              <a:t> -  open source, R paket za anonimizaciju podataka. Podržava procjenu rizika i više modela anonimizacije te uključuje grafičko sučelje. </a:t>
            </a:r>
            <a:endParaRPr/>
          </a:p>
          <a:p>
            <a:pPr indent="0" lvl="0" marL="0" rtl="0" algn="l">
              <a:spcBef>
                <a:spcPts val="1000"/>
              </a:spcBef>
              <a:spcAft>
                <a:spcPts val="0"/>
              </a:spcAft>
              <a:buSzPts val="1440"/>
              <a:buNone/>
            </a:pPr>
            <a:r>
              <a:rPr lang="hr-HR"/>
              <a:t>URL: </a:t>
            </a:r>
            <a:r>
              <a:rPr lang="hr-HR" u="sng">
                <a:solidFill>
                  <a:schemeClr val="hlink"/>
                </a:solidFill>
                <a:hlinkClick r:id="rId6"/>
              </a:rPr>
              <a:t>https://github.com/sdcTools/sdcMicro</a:t>
            </a:r>
            <a:endParaRPr/>
          </a:p>
          <a:p>
            <a:pPr indent="0" lvl="0" marL="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5"/>
          <p:cNvSpPr txBox="1"/>
          <p:nvPr>
            <p:ph type="title"/>
          </p:nvPr>
        </p:nvSpPr>
        <p:spPr>
          <a:xfrm>
            <a:off x="677334" y="156237"/>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Korisni izvori</a:t>
            </a:r>
            <a:endParaRPr/>
          </a:p>
        </p:txBody>
      </p:sp>
      <p:sp>
        <p:nvSpPr>
          <p:cNvPr id="249" name="Google Shape;249;p15"/>
          <p:cNvSpPr txBox="1"/>
          <p:nvPr>
            <p:ph idx="1" type="body"/>
          </p:nvPr>
        </p:nvSpPr>
        <p:spPr>
          <a:xfrm>
            <a:off x="677334" y="1257301"/>
            <a:ext cx="8441266" cy="4784062"/>
          </a:xfrm>
          <a:prstGeom prst="rect">
            <a:avLst/>
          </a:prstGeom>
          <a:noFill/>
          <a:ln>
            <a:noFill/>
          </a:ln>
        </p:spPr>
        <p:txBody>
          <a:bodyPr anchorCtr="0" anchor="t" bIns="45700" lIns="91425" spcFirstLastPara="1" rIns="91425" wrap="square" tIns="45700">
            <a:normAutofit fontScale="85000" lnSpcReduction="10000"/>
          </a:bodyPr>
          <a:lstStyle/>
          <a:p>
            <a:pPr indent="-342900" lvl="0" marL="342900" rtl="0" algn="l">
              <a:spcBef>
                <a:spcPts val="0"/>
              </a:spcBef>
              <a:spcAft>
                <a:spcPts val="0"/>
              </a:spcAft>
              <a:buSzPct val="79999"/>
              <a:buChar char="►"/>
            </a:pPr>
            <a:r>
              <a:rPr b="0" i="0" lang="hr-HR" sz="1800" u="none" strike="noStrike">
                <a:solidFill>
                  <a:srgbClr val="000000"/>
                </a:solidFill>
                <a:latin typeface="Arial"/>
                <a:ea typeface="Arial"/>
                <a:cs typeface="Arial"/>
                <a:sym typeface="Arial"/>
              </a:rPr>
              <a:t>Celjak, D., Dorotić Malič, I., Matijević, M., Poljak, LJ., Posavec, K., Turk, I. (2020). Istraživački podaci – Što s njima? : priručnik o upravljanju istraživačkim podacima. Sveučilišni računski centar. URL:</a:t>
            </a:r>
            <a:r>
              <a:rPr b="0" i="0" lang="hr-HR" sz="1800" u="sng" strike="noStrike">
                <a:solidFill>
                  <a:srgbClr val="000000"/>
                </a:solidFill>
                <a:latin typeface="Arial"/>
                <a:ea typeface="Arial"/>
                <a:cs typeface="Arial"/>
                <a:sym typeface="Arial"/>
                <a:hlinkClick r:id="rId3">
                  <a:extLst>
                    <a:ext uri="{A12FA001-AC4F-418D-AE19-62706E023703}">
                      <ahyp:hlinkClr val="tx"/>
                    </a:ext>
                  </a:extLst>
                </a:hlinkClick>
              </a:rPr>
              <a:t> </a:t>
            </a:r>
            <a:r>
              <a:rPr b="0" i="0" lang="hr-HR" sz="1800" u="sng" strike="noStrike">
                <a:solidFill>
                  <a:srgbClr val="1155CC"/>
                </a:solidFill>
                <a:latin typeface="Arial"/>
                <a:ea typeface="Arial"/>
                <a:cs typeface="Arial"/>
                <a:sym typeface="Arial"/>
                <a:hlinkClick r:id="rId4">
                  <a:extLst>
                    <a:ext uri="{A12FA001-AC4F-418D-AE19-62706E023703}">
                      <ahyp:hlinkClr val="tx"/>
                    </a:ext>
                  </a:extLst>
                </a:hlinkClick>
              </a:rPr>
              <a:t>https://repozitorij.srce.unizg.hr/islandora/object/srce%3A327/datastream/FILE0/view</a:t>
            </a:r>
            <a:endParaRPr b="0" i="0" sz="1800" u="sng" strike="noStrike">
              <a:solidFill>
                <a:srgbClr val="1155CC"/>
              </a:solidFill>
              <a:latin typeface="Arial"/>
              <a:ea typeface="Arial"/>
              <a:cs typeface="Arial"/>
              <a:sym typeface="Arial"/>
            </a:endParaRPr>
          </a:p>
          <a:p>
            <a:pPr indent="-342900" lvl="0" marL="342900" rtl="0" algn="l">
              <a:lnSpc>
                <a:spcPct val="107000"/>
              </a:lnSpc>
              <a:spcBef>
                <a:spcPts val="2200"/>
              </a:spcBef>
              <a:spcAft>
                <a:spcPts val="0"/>
              </a:spcAft>
              <a:buSzPct val="79999"/>
              <a:buChar char="►"/>
            </a:pPr>
            <a:r>
              <a:rPr lang="hr-HR" sz="1800">
                <a:latin typeface="Arial"/>
                <a:ea typeface="Arial"/>
                <a:cs typeface="Arial"/>
                <a:sym typeface="Arial"/>
              </a:rPr>
              <a:t>CESSDA Training Team (2017 - 2020). CESSDA Data Management Expert Guide.  </a:t>
            </a:r>
            <a:r>
              <a:rPr lang="hr-HR" sz="1800" u="sng">
                <a:solidFill>
                  <a:schemeClr val="hlink"/>
                </a:solidFill>
                <a:latin typeface="Arial"/>
                <a:ea typeface="Arial"/>
                <a:cs typeface="Arial"/>
                <a:sym typeface="Arial"/>
                <a:hlinkClick r:id="rId5"/>
              </a:rPr>
              <a:t>https://www.cessda.eu/DMGuide</a:t>
            </a:r>
            <a:endParaRPr sz="1800">
              <a:latin typeface="Calibri"/>
              <a:ea typeface="Calibri"/>
              <a:cs typeface="Calibri"/>
              <a:sym typeface="Calibri"/>
            </a:endParaRPr>
          </a:p>
          <a:p>
            <a:pPr indent="-342900" lvl="0" marL="342900" rtl="0" algn="l">
              <a:spcBef>
                <a:spcPts val="800"/>
              </a:spcBef>
              <a:spcAft>
                <a:spcPts val="0"/>
              </a:spcAft>
              <a:buSzPct val="79999"/>
              <a:buChar char="►"/>
            </a:pPr>
            <a:r>
              <a:rPr lang="hr-HR">
                <a:latin typeface="Arial"/>
                <a:ea typeface="Arial"/>
                <a:cs typeface="Arial"/>
                <a:sym typeface="Arial"/>
              </a:rPr>
              <a:t>Elliot, M., Mackey, E., &amp; O'Hara, K. (2020). The anonymisation decision-making framework 2nd Edition: European practitioners' guide.</a:t>
            </a:r>
            <a:endParaRPr>
              <a:latin typeface="Arial"/>
              <a:ea typeface="Arial"/>
              <a:cs typeface="Arial"/>
              <a:sym typeface="Arial"/>
            </a:endParaRPr>
          </a:p>
          <a:p>
            <a:pPr indent="-342900" lvl="0" marL="342900" rtl="0" algn="l">
              <a:spcBef>
                <a:spcPts val="1200"/>
              </a:spcBef>
              <a:spcAft>
                <a:spcPts val="0"/>
              </a:spcAft>
              <a:buSzPct val="79999"/>
              <a:buChar char="►"/>
            </a:pPr>
            <a:r>
              <a:rPr b="0" i="0" lang="hr-HR" sz="1800" u="none" strike="noStrike">
                <a:solidFill>
                  <a:srgbClr val="000000"/>
                </a:solidFill>
                <a:latin typeface="Arial"/>
                <a:ea typeface="Arial"/>
                <a:cs typeface="Arial"/>
                <a:sym typeface="Arial"/>
              </a:rPr>
              <a:t>Europski parlament i Vijeće Europske unije. (2016). Uredba (EU) 2016/679 Europskog parlamenta i Vijeća od 27. travnja 2016. o zaštiti pojedinaca u vezi s obradom osobnih podataka. URL:</a:t>
            </a:r>
            <a:r>
              <a:rPr b="0" i="0" lang="hr-HR" sz="1800" u="sng" strike="noStrike">
                <a:solidFill>
                  <a:srgbClr val="000000"/>
                </a:solidFill>
                <a:latin typeface="Arial"/>
                <a:ea typeface="Arial"/>
                <a:cs typeface="Arial"/>
                <a:sym typeface="Arial"/>
                <a:hlinkClick r:id="rId6">
                  <a:extLst>
                    <a:ext uri="{A12FA001-AC4F-418D-AE19-62706E023703}">
                      <ahyp:hlinkClr val="tx"/>
                    </a:ext>
                  </a:extLst>
                </a:hlinkClick>
              </a:rPr>
              <a:t> </a:t>
            </a:r>
            <a:r>
              <a:rPr b="0" i="0" lang="hr-HR" sz="1800" u="sng" strike="noStrike">
                <a:solidFill>
                  <a:srgbClr val="1155CC"/>
                </a:solidFill>
                <a:latin typeface="Arial"/>
                <a:ea typeface="Arial"/>
                <a:cs typeface="Arial"/>
                <a:sym typeface="Arial"/>
                <a:hlinkClick r:id="rId7">
                  <a:extLst>
                    <a:ext uri="{A12FA001-AC4F-418D-AE19-62706E023703}">
                      <ahyp:hlinkClr val="tx"/>
                    </a:ext>
                  </a:extLst>
                </a:hlinkClick>
              </a:rPr>
              <a:t>https://eur-lex.europa.eu/legal-content/HR/TXT/PDF/?uri=CELEX:32016R0679&amp;from=PT</a:t>
            </a:r>
            <a:endParaRPr/>
          </a:p>
          <a:p>
            <a:pPr indent="-342900" lvl="0" marL="342900" rtl="0" algn="l">
              <a:spcBef>
                <a:spcPts val="2200"/>
              </a:spcBef>
              <a:spcAft>
                <a:spcPts val="0"/>
              </a:spcAft>
              <a:buSzPct val="79999"/>
              <a:buChar char="►"/>
            </a:pPr>
            <a:r>
              <a:rPr b="0" i="0" lang="hr-HR" sz="1800" u="none" strike="noStrike">
                <a:solidFill>
                  <a:srgbClr val="000000"/>
                </a:solidFill>
                <a:latin typeface="Arial"/>
                <a:ea typeface="Arial"/>
                <a:cs typeface="Arial"/>
                <a:sym typeface="Arial"/>
              </a:rPr>
              <a:t>Radna skupina iz članka 29. za zaštitu pojedinaca u vezi s obradom osobnih podataka. (2014) Mišljenje 06/2014 o pojmu zakonitih interesa nadzornika podataka u skladu s ćlankom 7. Direktive 95/46/EZ. URL:</a:t>
            </a:r>
            <a:r>
              <a:rPr b="0" i="0" lang="hr-HR" sz="1800" u="sng" strike="noStrike">
                <a:solidFill>
                  <a:srgbClr val="000000"/>
                </a:solidFill>
                <a:latin typeface="Arial"/>
                <a:ea typeface="Arial"/>
                <a:cs typeface="Arial"/>
                <a:sym typeface="Arial"/>
                <a:hlinkClick r:id="rId8">
                  <a:extLst>
                    <a:ext uri="{A12FA001-AC4F-418D-AE19-62706E023703}">
                      <ahyp:hlinkClr val="tx"/>
                    </a:ext>
                  </a:extLst>
                </a:hlinkClick>
              </a:rPr>
              <a:t> </a:t>
            </a:r>
            <a:r>
              <a:rPr b="0" i="0" lang="hr-HR" sz="1800" u="sng" strike="noStrike">
                <a:solidFill>
                  <a:srgbClr val="1155CC"/>
                </a:solidFill>
                <a:latin typeface="Arial"/>
                <a:ea typeface="Arial"/>
                <a:cs typeface="Arial"/>
                <a:sym typeface="Arial"/>
                <a:hlinkClick r:id="rId9">
                  <a:extLst>
                    <a:ext uri="{A12FA001-AC4F-418D-AE19-62706E023703}">
                      <ahyp:hlinkClr val="tx"/>
                    </a:ext>
                  </a:extLst>
                </a:hlinkClick>
              </a:rPr>
              <a:t>https://ec.europa.eu/justice/article-29/documentation/opinion-recommendation/files/2014/wp217_hr.pdf</a:t>
            </a:r>
            <a:endParaRPr/>
          </a:p>
          <a:p>
            <a:pPr indent="-342900" lvl="0" marL="342900" rtl="0" algn="l">
              <a:spcBef>
                <a:spcPts val="1000"/>
              </a:spcBef>
              <a:spcAft>
                <a:spcPts val="0"/>
              </a:spcAft>
              <a:buSzPct val="79999"/>
              <a:buChar char="►"/>
            </a:pPr>
            <a:r>
              <a:rPr b="0" i="0" lang="hr-HR" sz="1800" u="none" strike="noStrike">
                <a:solidFill>
                  <a:srgbClr val="000000"/>
                </a:solidFill>
                <a:latin typeface="Arial"/>
                <a:ea typeface="Arial"/>
                <a:cs typeface="Arial"/>
                <a:sym typeface="Arial"/>
              </a:rPr>
              <a:t>UK Data (3.4.2021.) Anonymisation. URL:</a:t>
            </a:r>
            <a:r>
              <a:rPr b="0" i="0" lang="hr-HR" sz="1800" u="sng" strike="noStrike">
                <a:solidFill>
                  <a:srgbClr val="000000"/>
                </a:solidFill>
                <a:latin typeface="Arial"/>
                <a:ea typeface="Arial"/>
                <a:cs typeface="Arial"/>
                <a:sym typeface="Arial"/>
                <a:hlinkClick r:id="rId10">
                  <a:extLst>
                    <a:ext uri="{A12FA001-AC4F-418D-AE19-62706E023703}">
                      <ahyp:hlinkClr val="tx"/>
                    </a:ext>
                  </a:extLst>
                </a:hlinkClick>
              </a:rPr>
              <a:t> </a:t>
            </a:r>
            <a:r>
              <a:rPr b="0" i="0" lang="hr-HR" sz="1800" u="sng" strike="noStrike">
                <a:solidFill>
                  <a:srgbClr val="1155CC"/>
                </a:solidFill>
                <a:latin typeface="Arial"/>
                <a:ea typeface="Arial"/>
                <a:cs typeface="Arial"/>
                <a:sym typeface="Arial"/>
                <a:hlinkClick r:id="rId11">
                  <a:extLst>
                    <a:ext uri="{A12FA001-AC4F-418D-AE19-62706E023703}">
                      <ahyp:hlinkClr val="tx"/>
                    </a:ext>
                  </a:extLst>
                </a:hlinkClick>
              </a:rPr>
              <a:t>https://www.ukdataservice.ac.uk/manage-data/legal-ethical/anonymisation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Što je anonimizacija?</a:t>
            </a:r>
            <a:endParaRPr/>
          </a:p>
        </p:txBody>
      </p:sp>
      <p:sp>
        <p:nvSpPr>
          <p:cNvPr id="158" name="Google Shape;158;p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Anonimizacija je rezultat obrade osobnih podataka kako bi se nepovratno spriječilo utvrđivanje identiteta (Radna skupina EU za zaštitu podataka, 2014).</a:t>
            </a:r>
            <a:endParaRPr/>
          </a:p>
          <a:p>
            <a:pPr indent="-342900" lvl="0" marL="342900" rtl="0" algn="l">
              <a:spcBef>
                <a:spcPts val="1000"/>
              </a:spcBef>
              <a:spcAft>
                <a:spcPts val="0"/>
              </a:spcAft>
              <a:buSzPts val="1440"/>
              <a:buChar char="►"/>
            </a:pPr>
            <a:r>
              <a:rPr lang="hr-HR"/>
              <a:t>Podrazumijeva uklanjanje direktnih i/ili indirektnih identifikatora iz skupa podakata pri čemu se podaci mogu izmijeniti ili drugačije organizirati kako ne bi bilo moguće otkrivanje identiteta sudionika istraživanja (UK Data Service, 2021)</a:t>
            </a:r>
            <a:endParaRPr/>
          </a:p>
          <a:p>
            <a:pPr indent="-342900" lvl="0" marL="342900" rtl="0" algn="l">
              <a:spcBef>
                <a:spcPts val="1000"/>
              </a:spcBef>
              <a:spcAft>
                <a:spcPts val="0"/>
              </a:spcAft>
              <a:buSzPts val="1440"/>
              <a:buChar char="►"/>
            </a:pPr>
            <a:r>
              <a:rPr lang="hr-HR"/>
              <a:t>Proces anonimizacije uvelike ovisi o kontekstu te je ispravnu odluku moguće donijeti razmatrajući ne samo podatke, već i okolnosti njihovog prikupljanja i pohrane (Elliot i dr., 2020)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Zašto je potrebno anonimizirati istraživačke podatke?</a:t>
            </a:r>
            <a:endParaRPr/>
          </a:p>
        </p:txBody>
      </p:sp>
      <p:sp>
        <p:nvSpPr>
          <p:cNvPr id="164" name="Google Shape;164;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Sve više podataka se prikuplja, pohranjuje i analizira što otvara nove mogućnosti integracije podataka</a:t>
            </a:r>
            <a:endParaRPr/>
          </a:p>
          <a:p>
            <a:pPr indent="-342900" lvl="0" marL="342900" rtl="0" algn="l">
              <a:spcBef>
                <a:spcPts val="1000"/>
              </a:spcBef>
              <a:spcAft>
                <a:spcPts val="0"/>
              </a:spcAft>
              <a:buSzPts val="1440"/>
              <a:buChar char="►"/>
            </a:pPr>
            <a:r>
              <a:rPr lang="hr-HR"/>
              <a:t>Sve veća briga oko privatnosti podataka </a:t>
            </a:r>
            <a:endParaRPr/>
          </a:p>
          <a:p>
            <a:pPr indent="-342900" lvl="0" marL="342900" rtl="0" algn="l">
              <a:spcBef>
                <a:spcPts val="1000"/>
              </a:spcBef>
              <a:spcAft>
                <a:spcPts val="0"/>
              </a:spcAft>
              <a:buSzPts val="1440"/>
              <a:buChar char="►"/>
            </a:pPr>
            <a:r>
              <a:rPr lang="hr-HR"/>
              <a:t>Primjer identificirajućih podataka: </a:t>
            </a:r>
            <a:r>
              <a:rPr lang="hr-HR" u="sng">
                <a:solidFill>
                  <a:schemeClr val="hlink"/>
                </a:solidFill>
                <a:hlinkClick r:id="rId3"/>
              </a:rPr>
              <a:t>https://cpg.doc.ic.ac.uk/observatory/</a:t>
            </a:r>
            <a:endParaRPr/>
          </a:p>
          <a:p>
            <a:pPr indent="-342900" lvl="0" marL="342900" rtl="0" algn="l">
              <a:spcBef>
                <a:spcPts val="1000"/>
              </a:spcBef>
              <a:spcAft>
                <a:spcPts val="0"/>
              </a:spcAft>
              <a:buSzPts val="1440"/>
              <a:buChar char="►"/>
            </a:pPr>
            <a:r>
              <a:rPr lang="hr-HR"/>
              <a:t>Nije dovoljno samo pregledati podatke, već uzeti u obzir sve objektivne čimbenike</a:t>
            </a:r>
            <a:endParaRPr/>
          </a:p>
          <a:p>
            <a:pPr indent="-342900" lvl="0" marL="342900" rtl="0" algn="l">
              <a:spcBef>
                <a:spcPts val="1000"/>
              </a:spcBef>
              <a:spcAft>
                <a:spcPts val="0"/>
              </a:spcAft>
              <a:buSzPts val="1440"/>
              <a:buChar char="►"/>
            </a:pPr>
            <a:r>
              <a:rPr lang="hr-HR"/>
              <a:t>Etička odgovornost istraživača</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Osobni podaci</a:t>
            </a:r>
            <a:endParaRPr/>
          </a:p>
        </p:txBody>
      </p:sp>
      <p:sp>
        <p:nvSpPr>
          <p:cNvPr id="170" name="Google Shape;170;p4"/>
          <p:cNvSpPr txBox="1"/>
          <p:nvPr>
            <p:ph idx="1" type="body"/>
          </p:nvPr>
        </p:nvSpPr>
        <p:spPr>
          <a:xfrm>
            <a:off x="677334" y="1757917"/>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Osobni podaci su sve informacije koje se odnose na pojedinca čiji je identitet utvrđen ili se može utvrditi (EU Opća uredba o zaštiti podataka, 2016).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Osobni podaci nisu ograničeni samo na informacije vezane za sudionike istraživanja već uključuju i sve informacije prema kojima je moguće identificirati potencijalne treće osobe, primjerice obitelj ili prijatelje sudionika istraživanja</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Prilikom anonimizacije potrebno je ukloniti sve informacije koje mogu utvrditi identitet osobe ili jednostavnije, ukloniti identifikatore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5"/>
          <p:cNvSpPr txBox="1"/>
          <p:nvPr>
            <p:ph type="title"/>
          </p:nvPr>
        </p:nvSpPr>
        <p:spPr>
          <a:xfrm>
            <a:off x="879431" y="114604"/>
            <a:ext cx="10515600" cy="1325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Direktni i indirektni identifikatori</a:t>
            </a:r>
            <a:endParaRPr/>
          </a:p>
        </p:txBody>
      </p:sp>
      <p:sp>
        <p:nvSpPr>
          <p:cNvPr id="176" name="Google Shape;176;p5"/>
          <p:cNvSpPr txBox="1"/>
          <p:nvPr>
            <p:ph idx="1" type="body"/>
          </p:nvPr>
        </p:nvSpPr>
        <p:spPr>
          <a:xfrm>
            <a:off x="374736" y="1440167"/>
            <a:ext cx="9020934" cy="5029851"/>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Ovisno o tome mogu li diretno identificirati osobu, identifikatore možemo podijeliti na direktne i indirektne</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Direktnim identifikatorima smatramo informacije koje su same po sebi dovoljne za identifikaciju osobe, primjerice ime i prezime, jedinstveni identifikacijski brojevi, brojevi telefona i mobitela, e-mail adresa s uključenim imenom i/ili prezimenom i sl.</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Indirektni identifikatori su pak sve one informacije i podaci koje u kombinaciji s drugim podacima mogu identificirati osobu. Neki od indirektnih identifikatora mogu se odnositi, primjerice, na socioekonomske podatke (radno mjesto, zanimanje, prihodi i sl.), geografske podatke, opis kućanstva i njegovih članova, godinu rođenja ili godine života, rijetke bolesti ili tretmane, rizično ponašanje itd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Direktni i indirektni identifikatori</a:t>
            </a:r>
            <a:endParaRPr/>
          </a:p>
        </p:txBody>
      </p:sp>
      <p:sp>
        <p:nvSpPr>
          <p:cNvPr id="182" name="Google Shape;182;p6"/>
          <p:cNvSpPr txBox="1"/>
          <p:nvPr>
            <p:ph idx="1" type="body"/>
          </p:nvPr>
        </p:nvSpPr>
        <p:spPr>
          <a:xfrm>
            <a:off x="677334" y="18049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lnSpc>
                <a:spcPct val="150000"/>
              </a:lnSpc>
              <a:spcBef>
                <a:spcPts val="0"/>
              </a:spcBef>
              <a:spcAft>
                <a:spcPts val="0"/>
              </a:spcAft>
              <a:buSzPts val="1440"/>
              <a:buChar char="►"/>
            </a:pPr>
            <a:r>
              <a:rPr lang="hr-HR"/>
              <a:t>Problem razlikovanja direktnih i indirektnih identifikatora</a:t>
            </a:r>
            <a:endParaRPr/>
          </a:p>
          <a:p>
            <a:pPr indent="-342900" lvl="0" marL="342900" rtl="0" algn="l">
              <a:lnSpc>
                <a:spcPct val="150000"/>
              </a:lnSpc>
              <a:spcBef>
                <a:spcPts val="1000"/>
              </a:spcBef>
              <a:spcAft>
                <a:spcPts val="0"/>
              </a:spcAft>
              <a:buSzPts val="1440"/>
              <a:buChar char="►"/>
            </a:pPr>
            <a:r>
              <a:rPr lang="hr-HR"/>
              <a:t>Koje varijable mogu poslužiti kao indirektni identifikatori?</a:t>
            </a:r>
            <a:endParaRPr/>
          </a:p>
          <a:p>
            <a:pPr indent="-342900" lvl="0" marL="342900" rtl="0" algn="l">
              <a:lnSpc>
                <a:spcPct val="150000"/>
              </a:lnSpc>
              <a:spcBef>
                <a:spcPts val="1000"/>
              </a:spcBef>
              <a:spcAft>
                <a:spcPts val="0"/>
              </a:spcAft>
              <a:buSzPts val="1440"/>
              <a:buChar char="►"/>
            </a:pPr>
            <a:r>
              <a:rPr lang="hr-HR"/>
              <a:t>Primjer klasifikacije identifikatora (FSD/CESSDA):  </a:t>
            </a:r>
            <a:r>
              <a:rPr lang="hr-HR" u="sng">
                <a:solidFill>
                  <a:schemeClr val="hlink"/>
                </a:solidFill>
                <a:hlinkClick r:id="rId3"/>
              </a:rPr>
              <a:t>https://www.cessda.eu/Training/Training-Resources/Library/Data-Management-Expert-Guide/5.-Protect/Anonymisation</a:t>
            </a:r>
            <a:endParaRPr/>
          </a:p>
          <a:p>
            <a:pPr indent="-342900" lvl="0" marL="342900" rtl="0" algn="l">
              <a:lnSpc>
                <a:spcPct val="150000"/>
              </a:lnSpc>
              <a:spcBef>
                <a:spcPts val="1000"/>
              </a:spcBef>
              <a:spcAft>
                <a:spcPts val="0"/>
              </a:spcAft>
              <a:buSzPts val="1440"/>
              <a:buChar char="►"/>
            </a:pPr>
            <a:r>
              <a:rPr lang="hr-HR"/>
              <a:t>Kombinacije indirektnih identifikatora predstavljaju potencijalan rizik identifikacije </a:t>
            </a:r>
            <a:endParaRPr/>
          </a:p>
          <a:p>
            <a:pPr indent="-251459" lvl="0" marL="342900" rtl="0" algn="l">
              <a:lnSpc>
                <a:spcPct val="150000"/>
              </a:lnSpc>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7"/>
          <p:cNvSpPr txBox="1"/>
          <p:nvPr>
            <p:ph type="title"/>
          </p:nvPr>
        </p:nvSpPr>
        <p:spPr>
          <a:xfrm>
            <a:off x="1022758" y="347690"/>
            <a:ext cx="10515600" cy="1325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Pseudonimizacija</a:t>
            </a:r>
            <a:endParaRPr/>
          </a:p>
        </p:txBody>
      </p:sp>
      <p:sp>
        <p:nvSpPr>
          <p:cNvPr id="188" name="Google Shape;188;p7"/>
          <p:cNvSpPr txBox="1"/>
          <p:nvPr>
            <p:ph idx="1" type="body"/>
          </p:nvPr>
        </p:nvSpPr>
        <p:spPr>
          <a:xfrm>
            <a:off x="545284" y="1344174"/>
            <a:ext cx="6342077" cy="5439471"/>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Postupak u kojem se osobni podaci ne mogu više povezati sa specifičnim podacima bez dodatnih informacija, pod uvjetom da su dodatne informacije pohranjene odvojeno kako se ne bi otkrio identitet osobe (Celjak i dr., 2020).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Uključuje šifriranje podataka nakon čega ih je moguće povezati s identitetom sudionika isključivo korištenjem šifrarnika</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Za razliku od anonimizacije, radi se o reverzibilnom postupku</a:t>
            </a:r>
            <a:endParaRPr/>
          </a:p>
        </p:txBody>
      </p:sp>
      <p:sp>
        <p:nvSpPr>
          <p:cNvPr id="189" name="Google Shape;189;p7"/>
          <p:cNvSpPr/>
          <p:nvPr/>
        </p:nvSpPr>
        <p:spPr>
          <a:xfrm>
            <a:off x="9031266" y="1982151"/>
            <a:ext cx="484632" cy="765750"/>
          </a:xfrm>
          <a:prstGeom prst="upDownArrow">
            <a:avLst>
              <a:gd fmla="val 50000" name="adj1"/>
              <a:gd fmla="val 50000" name="adj2"/>
            </a:avLst>
          </a:prstGeom>
          <a:solidFill>
            <a:schemeClr val="accent1"/>
          </a:solidFill>
          <a:ln cap="rnd" cmpd="sng" w="19050">
            <a:solidFill>
              <a:srgbClr val="698D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90" name="Google Shape;190;p7"/>
          <p:cNvSpPr/>
          <p:nvPr/>
        </p:nvSpPr>
        <p:spPr>
          <a:xfrm>
            <a:off x="8183817" y="992740"/>
            <a:ext cx="2179529" cy="914400"/>
          </a:xfrm>
          <a:prstGeom prst="roundRect">
            <a:avLst>
              <a:gd fmla="val 16667" name="adj"/>
            </a:avLst>
          </a:prstGeom>
          <a:solidFill>
            <a:schemeClr val="accent1"/>
          </a:solidFill>
          <a:ln cap="rnd" cmpd="sng" w="19050">
            <a:solidFill>
              <a:srgbClr val="698D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91" name="Google Shape;191;p7"/>
          <p:cNvSpPr/>
          <p:nvPr/>
        </p:nvSpPr>
        <p:spPr>
          <a:xfrm>
            <a:off x="9031263" y="3835405"/>
            <a:ext cx="484632" cy="765750"/>
          </a:xfrm>
          <a:prstGeom prst="upDownArrow">
            <a:avLst>
              <a:gd fmla="val 50000" name="adj1"/>
              <a:gd fmla="val 50000" name="adj2"/>
            </a:avLst>
          </a:prstGeom>
          <a:solidFill>
            <a:schemeClr val="accent1"/>
          </a:solidFill>
          <a:ln cap="rnd" cmpd="sng" w="19050">
            <a:solidFill>
              <a:srgbClr val="698D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92" name="Google Shape;192;p7"/>
          <p:cNvSpPr/>
          <p:nvPr/>
        </p:nvSpPr>
        <p:spPr>
          <a:xfrm>
            <a:off x="8183815" y="4701280"/>
            <a:ext cx="2179529" cy="914400"/>
          </a:xfrm>
          <a:prstGeom prst="roundRect">
            <a:avLst>
              <a:gd fmla="val 16667" name="adj"/>
            </a:avLst>
          </a:prstGeom>
          <a:solidFill>
            <a:schemeClr val="accent1"/>
          </a:solidFill>
          <a:ln cap="rnd" cmpd="sng" w="19050">
            <a:solidFill>
              <a:srgbClr val="698D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93" name="Google Shape;193;p7"/>
          <p:cNvSpPr txBox="1"/>
          <p:nvPr/>
        </p:nvSpPr>
        <p:spPr>
          <a:xfrm>
            <a:off x="8544542" y="1251895"/>
            <a:ext cx="29185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hr-HR" sz="1800" u="none" cap="none" strike="noStrike">
                <a:solidFill>
                  <a:schemeClr val="dk1"/>
                </a:solidFill>
                <a:latin typeface="Trebuchet MS"/>
                <a:ea typeface="Trebuchet MS"/>
                <a:cs typeface="Trebuchet MS"/>
                <a:sym typeface="Trebuchet MS"/>
              </a:rPr>
              <a:t>Ivan Marković</a:t>
            </a:r>
            <a:endParaRPr/>
          </a:p>
        </p:txBody>
      </p:sp>
      <p:sp>
        <p:nvSpPr>
          <p:cNvPr id="194" name="Google Shape;194;p7"/>
          <p:cNvSpPr txBox="1"/>
          <p:nvPr/>
        </p:nvSpPr>
        <p:spPr>
          <a:xfrm>
            <a:off x="8488598" y="4900518"/>
            <a:ext cx="29185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hr-HR" sz="1800">
                <a:solidFill>
                  <a:schemeClr val="dk1"/>
                </a:solidFill>
                <a:latin typeface="Trebuchet MS"/>
                <a:ea typeface="Trebuchet MS"/>
                <a:cs typeface="Trebuchet MS"/>
                <a:sym typeface="Trebuchet MS"/>
              </a:rPr>
              <a:t>0_De5t F-19g</a:t>
            </a:r>
            <a:endParaRPr/>
          </a:p>
        </p:txBody>
      </p:sp>
      <p:sp>
        <p:nvSpPr>
          <p:cNvPr id="195" name="Google Shape;195;p7"/>
          <p:cNvSpPr/>
          <p:nvPr/>
        </p:nvSpPr>
        <p:spPr>
          <a:xfrm>
            <a:off x="8183815" y="2847010"/>
            <a:ext cx="2179529" cy="914400"/>
          </a:xfrm>
          <a:prstGeom prst="roundRect">
            <a:avLst>
              <a:gd fmla="val 16667" name="adj"/>
            </a:avLst>
          </a:prstGeom>
          <a:solidFill>
            <a:schemeClr val="accent2"/>
          </a:solidFill>
          <a:ln cap="rnd" cmpd="sng" w="19050">
            <a:solidFill>
              <a:srgbClr val="3D741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196" name="Google Shape;196;p7"/>
          <p:cNvSpPr txBox="1"/>
          <p:nvPr/>
        </p:nvSpPr>
        <p:spPr>
          <a:xfrm>
            <a:off x="8904061" y="3095591"/>
            <a:ext cx="29185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hr-HR" sz="1800">
                <a:solidFill>
                  <a:schemeClr val="dk1"/>
                </a:solidFill>
                <a:latin typeface="Trebuchet MS"/>
                <a:ea typeface="Trebuchet MS"/>
                <a:cs typeface="Trebuchet MS"/>
                <a:sym typeface="Trebuchet MS"/>
              </a:rPr>
              <a:t>Ključ</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Razine pristupa podacima</a:t>
            </a:r>
            <a:endParaRPr/>
          </a:p>
        </p:txBody>
      </p:sp>
      <p:sp>
        <p:nvSpPr>
          <p:cNvPr id="202" name="Google Shape;202;p8"/>
          <p:cNvSpPr txBox="1"/>
          <p:nvPr>
            <p:ph idx="1" type="body"/>
          </p:nvPr>
        </p:nvSpPr>
        <p:spPr>
          <a:xfrm>
            <a:off x="736057" y="1615304"/>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hr-HR"/>
              <a:t>Uobičajene su tri razine pristupa:</a:t>
            </a:r>
            <a:endParaRPr sz="2800"/>
          </a:p>
          <a:p>
            <a:pPr indent="0" lvl="3" marL="1371600" rtl="0" algn="l">
              <a:lnSpc>
                <a:spcPct val="100000"/>
              </a:lnSpc>
              <a:spcBef>
                <a:spcPts val="1000"/>
              </a:spcBef>
              <a:spcAft>
                <a:spcPts val="0"/>
              </a:spcAft>
              <a:buSzPts val="1600"/>
              <a:buNone/>
            </a:pPr>
            <a:r>
              <a:rPr lang="hr-HR" sz="2000"/>
              <a:t>1. Otvoreni</a:t>
            </a:r>
            <a:endParaRPr/>
          </a:p>
          <a:p>
            <a:pPr indent="0" lvl="3" marL="1371600" rtl="0" algn="l">
              <a:lnSpc>
                <a:spcPct val="100000"/>
              </a:lnSpc>
              <a:spcBef>
                <a:spcPts val="1000"/>
              </a:spcBef>
              <a:spcAft>
                <a:spcPts val="0"/>
              </a:spcAft>
              <a:buSzPts val="1600"/>
              <a:buNone/>
            </a:pPr>
            <a:r>
              <a:rPr lang="hr-HR" sz="2000"/>
              <a:t>2. Ograničeni </a:t>
            </a:r>
            <a:endParaRPr/>
          </a:p>
          <a:p>
            <a:pPr indent="0" lvl="3" marL="1371600" rtl="0" algn="l">
              <a:lnSpc>
                <a:spcPct val="100000"/>
              </a:lnSpc>
              <a:spcBef>
                <a:spcPts val="1000"/>
              </a:spcBef>
              <a:spcAft>
                <a:spcPts val="0"/>
              </a:spcAft>
              <a:buSzPts val="1600"/>
              <a:buNone/>
            </a:pPr>
            <a:r>
              <a:rPr lang="hr-HR" sz="2000"/>
              <a:t>3. Strogo kontrolirani </a:t>
            </a:r>
            <a:endParaRPr/>
          </a:p>
          <a:p>
            <a:pPr indent="0" lvl="3" marL="1371600" rtl="0" algn="l">
              <a:lnSpc>
                <a:spcPct val="100000"/>
              </a:lnSpc>
              <a:spcBef>
                <a:spcPts val="1000"/>
              </a:spcBef>
              <a:spcAft>
                <a:spcPts val="0"/>
              </a:spcAft>
              <a:buSzPts val="960"/>
              <a:buNone/>
            </a:pPr>
            <a:r>
              <a:t/>
            </a:r>
            <a:endParaRPr/>
          </a:p>
          <a:p>
            <a:pPr indent="-342900" lvl="0" marL="342900" rtl="0" algn="l">
              <a:spcBef>
                <a:spcPts val="1000"/>
              </a:spcBef>
              <a:spcAft>
                <a:spcPts val="0"/>
              </a:spcAft>
              <a:buSzPts val="1440"/>
              <a:buChar char="►"/>
            </a:pPr>
            <a:r>
              <a:rPr lang="hr-HR"/>
              <a:t>Povezanost anonimizacije i razine pristupa podacima</a:t>
            </a:r>
            <a:endParaRPr/>
          </a:p>
          <a:p>
            <a:pPr indent="-342900" lvl="0" marL="342900" rtl="0" algn="l">
              <a:spcBef>
                <a:spcPts val="1000"/>
              </a:spcBef>
              <a:spcAft>
                <a:spcPts val="0"/>
              </a:spcAft>
              <a:buSzPts val="1440"/>
              <a:buChar char="►"/>
            </a:pPr>
            <a:r>
              <a:rPr lang="hr-HR"/>
              <a:t>Važnost informiranosti i prilagodbe podataka njihovoj dostupnosti</a:t>
            </a:r>
            <a:endParaRPr/>
          </a:p>
          <a:p>
            <a:pPr indent="-342900" lvl="0" marL="342900" rtl="0" algn="l">
              <a:spcBef>
                <a:spcPts val="1000"/>
              </a:spcBef>
              <a:spcAft>
                <a:spcPts val="0"/>
              </a:spcAft>
              <a:buSzPts val="1440"/>
              <a:buChar char="►"/>
            </a:pPr>
            <a:r>
              <a:rPr lang="hr-HR"/>
              <a:t>Pristup podacima može se ograničiti embargom</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9"/>
          <p:cNvSpPr txBox="1"/>
          <p:nvPr>
            <p:ph type="title"/>
          </p:nvPr>
        </p:nvSpPr>
        <p:spPr>
          <a:xfrm>
            <a:off x="811558" y="179257"/>
            <a:ext cx="11310341" cy="1325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hr-HR"/>
              <a:t>Ravnoteža iskoristivosti podataka </a:t>
            </a:r>
            <a:br>
              <a:rPr lang="hr-HR"/>
            </a:br>
            <a:r>
              <a:rPr lang="hr-HR"/>
              <a:t>i anonimnosti</a:t>
            </a:r>
            <a:endParaRPr/>
          </a:p>
        </p:txBody>
      </p:sp>
      <p:sp>
        <p:nvSpPr>
          <p:cNvPr id="208" name="Google Shape;208;p9"/>
          <p:cNvSpPr txBox="1"/>
          <p:nvPr>
            <p:ph idx="1" type="body"/>
          </p:nvPr>
        </p:nvSpPr>
        <p:spPr>
          <a:xfrm>
            <a:off x="811558" y="1892141"/>
            <a:ext cx="4184035" cy="3880772"/>
          </a:xfrm>
          <a:prstGeom prst="rect">
            <a:avLst/>
          </a:prstGeom>
          <a:noFill/>
          <a:ln>
            <a:noFill/>
          </a:ln>
        </p:spPr>
        <p:txBody>
          <a:bodyPr anchorCtr="0" anchor="t" bIns="45700" lIns="91425" spcFirstLastPara="1" rIns="91425" wrap="square" tIns="45700">
            <a:normAutofit/>
          </a:bodyPr>
          <a:lstStyle/>
          <a:p>
            <a:pPr indent="-251459" lvl="0" marL="342900" rtl="0" algn="l">
              <a:spcBef>
                <a:spcPts val="0"/>
              </a:spcBef>
              <a:spcAft>
                <a:spcPts val="0"/>
              </a:spcAft>
              <a:buSzPts val="1440"/>
              <a:buNone/>
            </a:pPr>
            <a:r>
              <a:t/>
            </a:r>
            <a:endParaRPr/>
          </a:p>
          <a:p>
            <a:pPr indent="-342900" lvl="0" marL="342900" rtl="0" algn="l">
              <a:spcBef>
                <a:spcPts val="1000"/>
              </a:spcBef>
              <a:spcAft>
                <a:spcPts val="0"/>
              </a:spcAft>
              <a:buSzPts val="1440"/>
              <a:buChar char="►"/>
            </a:pPr>
            <a:r>
              <a:rPr lang="hr-HR"/>
              <a:t>Iako je primarna zaštita prava sudionika, važno je razmotriti iskoristivost podataka</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hr-HR"/>
              <a:t>Prekomjeran prilikom anonimizacije može dovesti do podataka koji ne sadrže dovoljno informacija o sudionicima za potrebe daljnjih analiza</a:t>
            </a:r>
            <a:endParaRPr/>
          </a:p>
        </p:txBody>
      </p:sp>
      <p:graphicFrame>
        <p:nvGraphicFramePr>
          <p:cNvPr id="209" name="Google Shape;209;p9"/>
          <p:cNvGraphicFramePr/>
          <p:nvPr/>
        </p:nvGraphicFramePr>
        <p:xfrm>
          <a:off x="6610611" y="2614765"/>
          <a:ext cx="3000000" cy="3000000"/>
        </p:xfrm>
        <a:graphic>
          <a:graphicData uri="http://schemas.openxmlformats.org/drawingml/2006/table">
            <a:tbl>
              <a:tblPr bandRow="1" firstCol="1" firstRow="1">
                <a:noFill/>
                <a:tableStyleId>{F1B1E64E-4BE6-48DC-9B69-A9A65A276C5B}</a:tableStyleId>
              </a:tblPr>
              <a:tblGrid>
                <a:gridCol w="1295125"/>
                <a:gridCol w="1295125"/>
                <a:gridCol w="1295675"/>
                <a:gridCol w="1295675"/>
              </a:tblGrid>
              <a:tr h="451575">
                <a:tc>
                  <a:txBody>
                    <a:bodyPr/>
                    <a:lstStyle/>
                    <a:p>
                      <a:pPr indent="0" lvl="0" marL="0" marR="0" rtl="0" algn="ctr">
                        <a:lnSpc>
                          <a:spcPct val="107000"/>
                        </a:lnSpc>
                        <a:spcBef>
                          <a:spcPts val="0"/>
                        </a:spcBef>
                        <a:spcAft>
                          <a:spcPts val="0"/>
                        </a:spcAft>
                        <a:buNone/>
                      </a:pPr>
                      <a:r>
                        <a:rPr lang="hr-HR" sz="1100" u="none" cap="none" strike="noStrike"/>
                        <a:t>RBI</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Dob</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latin typeface="Calibri"/>
                          <a:ea typeface="Calibri"/>
                          <a:cs typeface="Calibri"/>
                          <a:sym typeface="Calibri"/>
                        </a:rPr>
                        <a:t>Poštanski broj</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Regija </a:t>
                      </a:r>
                      <a:endParaRPr sz="1000" u="none" cap="none" strike="noStrike">
                        <a:latin typeface="Calibri"/>
                        <a:ea typeface="Calibri"/>
                        <a:cs typeface="Calibri"/>
                        <a:sym typeface="Calibri"/>
                      </a:endParaRPr>
                    </a:p>
                  </a:txBody>
                  <a:tcPr marT="0" marB="0" marR="61750" marL="61750"/>
                </a:tc>
              </a:tr>
              <a:tr h="451575">
                <a:tc>
                  <a:txBody>
                    <a:bodyPr/>
                    <a:lstStyle/>
                    <a:p>
                      <a:pPr indent="0" lvl="0" marL="0" marR="0" rtl="0" algn="ctr">
                        <a:lnSpc>
                          <a:spcPct val="107000"/>
                        </a:lnSpc>
                        <a:spcBef>
                          <a:spcPts val="0"/>
                        </a:spcBef>
                        <a:spcAft>
                          <a:spcPts val="0"/>
                        </a:spcAft>
                        <a:buNone/>
                      </a:pPr>
                      <a:r>
                        <a:rPr lang="hr-HR" sz="1100" u="none" cap="none" strike="noStrike"/>
                        <a:t>1</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&lt;30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10***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Centralna Hrvatska</a:t>
                      </a:r>
                      <a:endParaRPr sz="1000" u="none" cap="none" strike="noStrike">
                        <a:latin typeface="Calibri"/>
                        <a:ea typeface="Calibri"/>
                        <a:cs typeface="Calibri"/>
                        <a:sym typeface="Calibri"/>
                      </a:endParaRPr>
                    </a:p>
                  </a:txBody>
                  <a:tcPr marT="0" marB="0" marR="61750" marL="61750"/>
                </a:tc>
              </a:tr>
              <a:tr h="451575">
                <a:tc>
                  <a:txBody>
                    <a:bodyPr/>
                    <a:lstStyle/>
                    <a:p>
                      <a:pPr indent="0" lvl="0" marL="0" marR="0" rtl="0" algn="ctr">
                        <a:lnSpc>
                          <a:spcPct val="107000"/>
                        </a:lnSpc>
                        <a:spcBef>
                          <a:spcPts val="0"/>
                        </a:spcBef>
                        <a:spcAft>
                          <a:spcPts val="0"/>
                        </a:spcAft>
                        <a:buNone/>
                      </a:pPr>
                      <a:r>
                        <a:rPr lang="hr-HR" sz="1100" u="none" cap="none" strike="noStrike"/>
                        <a:t>2</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&lt;30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10***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Centralna Hrvatska</a:t>
                      </a:r>
                      <a:endParaRPr sz="1000" u="none" cap="none" strike="noStrike">
                        <a:latin typeface="Calibri"/>
                        <a:ea typeface="Calibri"/>
                        <a:cs typeface="Calibri"/>
                        <a:sym typeface="Calibri"/>
                      </a:endParaRPr>
                    </a:p>
                  </a:txBody>
                  <a:tcPr marT="0" marB="0" marR="61750" marL="61750"/>
                </a:tc>
              </a:tr>
              <a:tr h="451575">
                <a:tc>
                  <a:txBody>
                    <a:bodyPr/>
                    <a:lstStyle/>
                    <a:p>
                      <a:pPr indent="0" lvl="0" marL="0" marR="0" rtl="0" algn="ctr">
                        <a:lnSpc>
                          <a:spcPct val="107000"/>
                        </a:lnSpc>
                        <a:spcBef>
                          <a:spcPts val="0"/>
                        </a:spcBef>
                        <a:spcAft>
                          <a:spcPts val="0"/>
                        </a:spcAft>
                        <a:buNone/>
                      </a:pPr>
                      <a:r>
                        <a:rPr lang="hr-HR" sz="1100" u="none" cap="none" strike="noStrike"/>
                        <a:t>3</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&gt;40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10***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Centralna Hrvatska</a:t>
                      </a:r>
                      <a:endParaRPr sz="1000" u="none" cap="none" strike="noStrike">
                        <a:latin typeface="Calibri"/>
                        <a:ea typeface="Calibri"/>
                        <a:cs typeface="Calibri"/>
                        <a:sym typeface="Calibri"/>
                      </a:endParaRPr>
                    </a:p>
                  </a:txBody>
                  <a:tcPr marT="0" marB="0" marR="61750" marL="61750"/>
                </a:tc>
              </a:tr>
              <a:tr h="451575">
                <a:tc>
                  <a:txBody>
                    <a:bodyPr/>
                    <a:lstStyle/>
                    <a:p>
                      <a:pPr indent="0" lvl="0" marL="0" marR="0" rtl="0" algn="ctr">
                        <a:lnSpc>
                          <a:spcPct val="107000"/>
                        </a:lnSpc>
                        <a:spcBef>
                          <a:spcPts val="0"/>
                        </a:spcBef>
                        <a:spcAft>
                          <a:spcPts val="0"/>
                        </a:spcAft>
                        <a:buNone/>
                      </a:pPr>
                      <a:r>
                        <a:rPr lang="hr-HR" sz="1100" u="none" cap="none" strike="noStrike"/>
                        <a:t>4</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&gt;40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10***</a:t>
                      </a:r>
                      <a:endParaRPr sz="1000" u="none" cap="none" strike="noStrike">
                        <a:latin typeface="Calibri"/>
                        <a:ea typeface="Calibri"/>
                        <a:cs typeface="Calibri"/>
                        <a:sym typeface="Calibri"/>
                      </a:endParaRPr>
                    </a:p>
                  </a:txBody>
                  <a:tcPr marT="0" marB="0" marR="61750" marL="61750"/>
                </a:tc>
                <a:tc>
                  <a:txBody>
                    <a:bodyPr/>
                    <a:lstStyle/>
                    <a:p>
                      <a:pPr indent="0" lvl="0" marL="0" marR="0" rtl="0" algn="ctr">
                        <a:lnSpc>
                          <a:spcPct val="107000"/>
                        </a:lnSpc>
                        <a:spcBef>
                          <a:spcPts val="0"/>
                        </a:spcBef>
                        <a:spcAft>
                          <a:spcPts val="0"/>
                        </a:spcAft>
                        <a:buNone/>
                      </a:pPr>
                      <a:r>
                        <a:rPr lang="hr-HR" sz="1100" u="none" cap="none" strike="noStrike"/>
                        <a:t>Centralna Hrvatska</a:t>
                      </a:r>
                      <a:endParaRPr sz="1000" u="none" cap="none" strike="noStrike">
                        <a:latin typeface="Calibri"/>
                        <a:ea typeface="Calibri"/>
                        <a:cs typeface="Calibri"/>
                        <a:sym typeface="Calibri"/>
                      </a:endParaRPr>
                    </a:p>
                  </a:txBody>
                  <a:tcPr marT="0" marB="0" marR="61750" marL="6175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2021-05-27T15:42:41Z</dcterms:created>
  <dc:creator>Vedran</dc:creator>
</cp:coreProperties>
</file>