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3737" r:id="rId2"/>
  </p:sldMasterIdLst>
  <p:notesMasterIdLst>
    <p:notesMasterId r:id="rId18"/>
  </p:notesMasterIdLst>
  <p:handoutMasterIdLst>
    <p:handoutMasterId r:id="rId19"/>
  </p:handoutMasterIdLst>
  <p:sldIdLst>
    <p:sldId id="360" r:id="rId3"/>
    <p:sldId id="407" r:id="rId4"/>
    <p:sldId id="403" r:id="rId5"/>
    <p:sldId id="396" r:id="rId6"/>
    <p:sldId id="346" r:id="rId7"/>
    <p:sldId id="404" r:id="rId8"/>
    <p:sldId id="349" r:id="rId9"/>
    <p:sldId id="350" r:id="rId10"/>
    <p:sldId id="351" r:id="rId11"/>
    <p:sldId id="356" r:id="rId12"/>
    <p:sldId id="357" r:id="rId13"/>
    <p:sldId id="405" r:id="rId14"/>
    <p:sldId id="354" r:id="rId15"/>
    <p:sldId id="359" r:id="rId16"/>
    <p:sldId id="355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99FF"/>
    <a:srgbClr val="00CC99"/>
    <a:srgbClr val="CCCCFF"/>
    <a:srgbClr val="DFFFFF"/>
    <a:srgbClr val="EBFFFF"/>
    <a:srgbClr val="DB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3" autoAdjust="0"/>
    <p:restoredTop sz="64106" autoAdjust="0"/>
  </p:normalViewPr>
  <p:slideViewPr>
    <p:cSldViewPr>
      <p:cViewPr varScale="1">
        <p:scale>
          <a:sx n="40" d="100"/>
          <a:sy n="40" d="100"/>
        </p:scale>
        <p:origin x="45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D4C01136-35A3-4D3A-B32F-4A80512053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22563D5D-D208-47B3-849C-94D306A23C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A9875427-0C24-44C1-867B-26CB6444E9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47124868-E2D3-4070-AFB5-20237CD974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ADA921-0729-4E83-8E4D-959AAADA3F0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509D3412-91F1-449F-8F4A-9A474A0042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9155" name="Rectangle 1027">
            <a:extLst>
              <a:ext uri="{FF2B5EF4-FFF2-40B4-BE49-F238E27FC236}">
                <a16:creationId xmlns:a16="http://schemas.microsoft.com/office/drawing/2014/main" id="{6174BFDD-31A5-4E96-8919-14EA360002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C12D3F78-2E13-4782-8F7B-04EFA35388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1029">
            <a:extLst>
              <a:ext uri="{FF2B5EF4-FFF2-40B4-BE49-F238E27FC236}">
                <a16:creationId xmlns:a16="http://schemas.microsoft.com/office/drawing/2014/main" id="{E5C684B1-C121-45EA-9945-A05E33F04F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Cliquez pour modifier les styles du texte du masque</a:t>
            </a:r>
          </a:p>
          <a:p>
            <a:pPr lvl="1"/>
            <a:r>
              <a:rPr lang="en-GB" altLang="en-US" noProof="0"/>
              <a:t>Deuxième niveau</a:t>
            </a:r>
          </a:p>
          <a:p>
            <a:pPr lvl="2"/>
            <a:r>
              <a:rPr lang="en-GB" altLang="en-US" noProof="0"/>
              <a:t>Troisième niveau</a:t>
            </a:r>
          </a:p>
          <a:p>
            <a:pPr lvl="3"/>
            <a:r>
              <a:rPr lang="en-GB" altLang="en-US" noProof="0"/>
              <a:t>Quatrième niveau</a:t>
            </a:r>
          </a:p>
          <a:p>
            <a:pPr lvl="4"/>
            <a:r>
              <a:rPr lang="en-GB" altLang="en-US" noProof="0"/>
              <a:t>Cinquième niveau</a:t>
            </a:r>
          </a:p>
        </p:txBody>
      </p:sp>
      <p:sp>
        <p:nvSpPr>
          <p:cNvPr id="49158" name="Rectangle 1030">
            <a:extLst>
              <a:ext uri="{FF2B5EF4-FFF2-40B4-BE49-F238E27FC236}">
                <a16:creationId xmlns:a16="http://schemas.microsoft.com/office/drawing/2014/main" id="{BA2864B2-3722-47E5-8100-BAB53A9FBB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9159" name="Rectangle 1031">
            <a:extLst>
              <a:ext uri="{FF2B5EF4-FFF2-40B4-BE49-F238E27FC236}">
                <a16:creationId xmlns:a16="http://schemas.microsoft.com/office/drawing/2014/main" id="{EEAFA067-A805-48E1-B81E-1D6F7DAFA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F8B775-4278-4675-A822-26499A250A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C6C8375-F254-4DEB-B725-EB669F942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C35D3C-9138-4E20-9ADB-E39F7F2BF4CE}" type="slidenum">
              <a:rPr lang="en-US" altLang="en-US" sz="130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D6653C6-EFEC-401D-9DFF-F778DA280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0ECCD38-6DAD-4A08-8071-25434B093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hr-HR" altLang="en-US" dirty="0">
                <a:latin typeface="Arial" panose="020B0604020202020204" pitchFamily="34" charset="0"/>
              </a:rPr>
              <a:t> </a:t>
            </a:r>
            <a:r>
              <a:rPr lang="hr-HR" altLang="en-US" dirty="0" err="1">
                <a:latin typeface="Arial" panose="020B0604020202020204" pitchFamily="34" charset="0"/>
              </a:rPr>
              <a:t>Good</a:t>
            </a:r>
            <a:r>
              <a:rPr lang="hr-HR" altLang="en-US" dirty="0">
                <a:latin typeface="Arial" panose="020B0604020202020204" pitchFamily="34" charset="0"/>
              </a:rPr>
              <a:t> </a:t>
            </a:r>
            <a:r>
              <a:rPr lang="hr-HR" altLang="en-US" dirty="0" err="1">
                <a:latin typeface="Arial" panose="020B0604020202020204" pitchFamily="34" charset="0"/>
              </a:rPr>
              <a:t>afternoon</a:t>
            </a:r>
            <a:r>
              <a:rPr lang="hr-HR" altLang="en-US" dirty="0">
                <a:latin typeface="Arial" panose="020B0604020202020204" pitchFamily="34" charset="0"/>
              </a:rPr>
              <a:t> </a:t>
            </a:r>
            <a:r>
              <a:rPr lang="hr-HR" altLang="en-US" dirty="0" err="1">
                <a:latin typeface="Arial" panose="020B0604020202020204" pitchFamily="34" charset="0"/>
              </a:rPr>
              <a:t>everyone</a:t>
            </a:r>
            <a:r>
              <a:rPr lang="hr-HR" altLang="en-US" dirty="0">
                <a:latin typeface="Arial" panose="020B0604020202020204" pitchFamily="34" charset="0"/>
              </a:rPr>
              <a:t>. </a:t>
            </a:r>
            <a:r>
              <a:rPr lang="en-US" altLang="en-US" dirty="0">
                <a:latin typeface="Arial" panose="020B0604020202020204" pitchFamily="34" charset="0"/>
              </a:rPr>
              <a:t>My name is Goran Zlodi and I would like to present you a project coordinated by my colleague Tomislav Ivanjko and me.</a:t>
            </a:r>
            <a:r>
              <a:rPr lang="hr-HR" altLang="en-US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8799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799DF26-EBF2-4269-A9E6-B7B4BBBFF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EB7EB70-66DB-4160-8ED5-3860ADB35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sr-Latn-RS" dirty="0"/>
              <a:t>In the fourth stage, students of special group 2 carried 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sr-Latn-RS" dirty="0"/>
              <a:t>selected literature research (while first group consults only online sources, second group</a:t>
            </a:r>
            <a:r>
              <a:rPr lang="hr-HR" altLang="sr-Latn-RS" dirty="0"/>
              <a:t> (volontiers) </a:t>
            </a:r>
            <a:r>
              <a:rPr lang="en-US" altLang="sr-Latn-RS" dirty="0"/>
              <a:t> consults also extensive printed sources)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sr-Latn-RS" dirty="0"/>
              <a:t>then students documented </a:t>
            </a:r>
            <a:r>
              <a:rPr lang="hr-HR" altLang="sr-Latn-RS" dirty="0" err="1"/>
              <a:t>and</a:t>
            </a:r>
            <a:r>
              <a:rPr lang="hr-HR" altLang="sr-Latn-RS" dirty="0"/>
              <a:t> </a:t>
            </a:r>
            <a:r>
              <a:rPr lang="hr-HR" altLang="sr-Latn-RS" dirty="0" err="1"/>
              <a:t>cited</a:t>
            </a:r>
            <a:r>
              <a:rPr lang="hr-HR" altLang="sr-Latn-RS" dirty="0"/>
              <a:t> </a:t>
            </a:r>
            <a:r>
              <a:rPr lang="en-US" altLang="sr-Latn-RS" dirty="0"/>
              <a:t>references and definitions </a:t>
            </a:r>
            <a:endParaRPr lang="hr-HR" altLang="sr-Latn-R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sr-Latn-RS" dirty="0" err="1"/>
              <a:t>they</a:t>
            </a:r>
            <a:r>
              <a:rPr lang="en-US" altLang="sr-Latn-RS" dirty="0"/>
              <a:t> proof-checked  the mapping that student group 1 had worked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sr-Latn-RS" dirty="0"/>
              <a:t>and finally they categorized errors, if any ((for example: in thesauri, mapping of concepts with slightly different scopes (broader or narrower)  are not allowed))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F9F32F8-11A6-49AF-9718-9C186B3FE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9ED4B-3802-4C99-B851-903799B14BF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780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799DF26-EBF2-4269-A9E6-B7B4BBBFF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EB7EB70-66DB-4160-8ED5-3860ADB35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r-HR" altLang="sr-Latn-RS" dirty="0"/>
              <a:t> </a:t>
            </a:r>
            <a:r>
              <a:rPr lang="en-US" altLang="sr-Latn-RS" dirty="0"/>
              <a:t>In the fifth stage, which was carried out by experts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sr-Latn-RS" dirty="0"/>
              <a:t>Only the terms that students categorized as particularly demanding were given for translation to experts (this saved time for experts)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sr-Latn-RS" dirty="0"/>
              <a:t>After review and verification of all terms - more than five hundred terms  have been designated as suitable for export to the AAT </a:t>
            </a:r>
            <a:endParaRPr lang="hr-HR" altLang="sr-Latn-R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F9F32F8-11A6-49AF-9718-9C186B3FE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9ED4B-3802-4C99-B851-903799B14BF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16850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blue</a:t>
            </a:r>
            <a:r>
              <a:rPr lang="hr-HR" dirty="0"/>
              <a:t> (</a:t>
            </a:r>
          </a:p>
          <a:p>
            <a:r>
              <a:rPr lang="hr-HR" dirty="0" err="1"/>
              <a:t>Please</a:t>
            </a:r>
            <a:r>
              <a:rPr lang="hr-HR" dirty="0"/>
              <a:t> </a:t>
            </a:r>
            <a:r>
              <a:rPr lang="hr-HR" dirty="0" err="1"/>
              <a:t>check</a:t>
            </a:r>
            <a:endParaRPr lang="hr-HR" dirty="0"/>
          </a:p>
          <a:p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especially annotating, comparing, referring and representing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hr-HR" sz="1800" dirty="0" err="1">
                <a:effectLst/>
                <a:latin typeface="Arial" panose="020B0604020202020204" pitchFamily="34" charset="0"/>
              </a:rPr>
              <a:t>Functional</a:t>
            </a:r>
            <a:r>
              <a:rPr lang="hr-HR" sz="1800" dirty="0">
                <a:effectLst/>
                <a:latin typeface="Arial" panose="020B0604020202020204" pitchFamily="34" charset="0"/>
              </a:rPr>
              <a:t> …</a:t>
            </a:r>
          </a:p>
          <a:p>
            <a:r>
              <a:rPr lang="hr-HR" sz="1800" dirty="0" err="1">
                <a:effectLst/>
                <a:latin typeface="Arial" panose="020B0604020202020204" pitchFamily="34" charset="0"/>
              </a:rPr>
              <a:t>linking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8B775-4278-4675-A822-26499A250A0E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3564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/>
              <a:t>Which</a:t>
            </a:r>
            <a:r>
              <a:rPr lang="hr-HR" dirty="0"/>
              <a:t> as I </a:t>
            </a:r>
            <a:r>
              <a:rPr lang="hr-HR" dirty="0" err="1"/>
              <a:t>said</a:t>
            </a:r>
            <a:r>
              <a:rPr lang="hr-HR" dirty="0"/>
              <a:t> –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increase</a:t>
            </a:r>
            <a:r>
              <a:rPr lang="hr-HR" dirty="0"/>
              <a:t> </a:t>
            </a:r>
            <a:r>
              <a:rPr lang="en-US" dirty="0">
                <a:solidFill>
                  <a:schemeClr val="bg1"/>
                </a:solidFill>
              </a:rPr>
              <a:t>availability and visibility of cultural heritage</a:t>
            </a:r>
          </a:p>
          <a:p>
            <a:r>
              <a:rPr lang="hr-HR" dirty="0"/>
              <a:t>n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8B775-4278-4675-A822-26499A250A0E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737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Project </a:t>
            </a:r>
            <a:r>
              <a:rPr lang="hr-HR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is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hr-HR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about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„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Collaborative Multilingual Thesauri Development in Educational Context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”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WHAT </a:t>
            </a:r>
            <a:r>
              <a:rPr lang="hr-HR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So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hr-HR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we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hr-HR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developed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Model of Collaborative Terminology Contribution to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Art &amp; Architecture Thesaurus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(- The most important multilingual vocabulary resource for art and cultural heritage)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WHERE The project is started and 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coordinated at the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University of Zagreb, Faculty of Humanities and Social Sciences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,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WHEN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: last academic year (2019/20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ak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. year)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WHO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 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and it has been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implemented through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Latha" panose="020B0604020202020204" pitchFamily="34" charset="0"/>
              </a:rPr>
              <a:t>collaboration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of academics, museum professionals and students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WHY To start and accelerate translation of AAT in Croatian &amp; enable students to learn about terminology and thesauri from real-life examples </a:t>
            </a:r>
            <a:r>
              <a:rPr lang="hr-HR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8B775-4278-4675-A822-26499A250A0E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975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SLAJD</a:t>
            </a:r>
          </a:p>
          <a:p>
            <a:endParaRPr lang="hr-HR" dirty="0"/>
          </a:p>
          <a:p>
            <a:r>
              <a:rPr lang="hr-HR" dirty="0"/>
              <a:t>For </a:t>
            </a:r>
            <a:r>
              <a:rPr lang="hr-HR" dirty="0" err="1"/>
              <a:t>example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makes</a:t>
            </a:r>
            <a:r>
              <a:rPr lang="hr-HR" dirty="0"/>
              <a:t> </a:t>
            </a:r>
            <a:r>
              <a:rPr lang="hr-HR" dirty="0" err="1"/>
              <a:t>possible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metadata</a:t>
            </a:r>
            <a:r>
              <a:rPr lang="hr-HR" dirty="0"/>
              <a:t> </a:t>
            </a:r>
            <a:r>
              <a:rPr lang="hr-HR" dirty="0" err="1"/>
              <a:t>entred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one </a:t>
            </a:r>
            <a:r>
              <a:rPr lang="hr-HR" dirty="0" err="1"/>
              <a:t>language</a:t>
            </a:r>
            <a:r>
              <a:rPr lang="hr-HR" dirty="0"/>
              <a:t> (Croatian)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searched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displayed</a:t>
            </a:r>
            <a:r>
              <a:rPr lang="hr-HR" dirty="0"/>
              <a:t>,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onli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Engish</a:t>
            </a:r>
            <a:r>
              <a:rPr lang="hr-HR" dirty="0"/>
              <a:t>, but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languages</a:t>
            </a:r>
            <a:r>
              <a:rPr lang="hr-HR" dirty="0"/>
              <a:t> </a:t>
            </a:r>
            <a:r>
              <a:rPr lang="hr-HR" dirty="0" err="1"/>
              <a:t>included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AAT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8B775-4278-4675-A822-26499A250A0E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871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But </a:t>
            </a:r>
            <a:r>
              <a:rPr lang="hr-HR" dirty="0" err="1"/>
              <a:t>there</a:t>
            </a:r>
            <a:r>
              <a:rPr lang="hr-HR" dirty="0"/>
              <a:t> are some </a:t>
            </a:r>
            <a:r>
              <a:rPr lang="hr-HR" dirty="0" err="1"/>
              <a:t>chalenges</a:t>
            </a:r>
            <a:r>
              <a:rPr lang="hr-HR" dirty="0"/>
              <a:t>, </a:t>
            </a:r>
          </a:p>
          <a:p>
            <a:endParaRPr lang="hr-HR" dirty="0"/>
          </a:p>
          <a:p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one </a:t>
            </a:r>
            <a:r>
              <a:rPr lang="en-150" dirty="0"/>
              <a:t>Possible solution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8B775-4278-4675-A822-26499A250A0E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84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 our model there are two major groups of participants: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Experts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and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Students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 the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Expert group 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there are museum prof</a:t>
            </a:r>
            <a:r>
              <a:rPr lang="hr-HR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from several museums,  and </a:t>
            </a:r>
            <a:r>
              <a:rPr lang="hr-HR" sz="11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uni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professors (that means Tomislav and me)</a:t>
            </a:r>
            <a:endParaRPr lang="en-US" sz="11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Among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students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attending the course "Documentation in museum"( they are double major students: Information Sciences - Museology as one subject &amp; one of the  Humanities or Language subjects,  as other)</a:t>
            </a:r>
            <a:r>
              <a:rPr lang="hr-HR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here are:</a:t>
            </a:r>
            <a:endParaRPr lang="en-US" b="0" dirty="0">
              <a:effectLst/>
            </a:endParaRPr>
          </a:p>
          <a:p>
            <a:pPr marL="228600" lvl="0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tudent group 1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 in which are all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TWENTY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participants of course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28600" lvl="0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and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Student group 2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a special group of 5 students – volunteers, who invest their free time in the project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8B775-4278-4675-A822-26499A250A0E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137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The process of translating terminology and building a thesaurus is an interdisciplinary work and the following experts are needed:</a:t>
            </a:r>
          </a:p>
          <a:p>
            <a:r>
              <a:rPr lang="en-US" dirty="0"/>
              <a:t>--------------------------------</a:t>
            </a:r>
          </a:p>
          <a:p>
            <a:r>
              <a:rPr lang="en-US" dirty="0"/>
              <a:t>Therefore expert roles are assigned to the participants as follows: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obviously, to experts in the particular 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to students according to their subjects</a:t>
            </a:r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8B775-4278-4675-A822-26499A250A0E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16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workflow (developed by AAT guidelines for translation projects, but also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methods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academic</a:t>
            </a:r>
            <a:r>
              <a:rPr lang="en-US" dirty="0"/>
              <a:t> crowdsourcing)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first stage, we decided to chose terms from following domains: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materials, techniques, styles and periods, object names and author roles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dirty="0"/>
              <a:t>(</a:t>
            </a:r>
            <a:r>
              <a:rPr lang="en-US" dirty="0"/>
              <a:t>All key metadata categories </a:t>
            </a:r>
            <a:r>
              <a:rPr lang="hr-HR" dirty="0"/>
              <a:t>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the domains above the two thousand  most frequent</a:t>
            </a:r>
            <a:r>
              <a:rPr lang="hr-HR" dirty="0" err="1"/>
              <a:t>ly</a:t>
            </a:r>
            <a:r>
              <a:rPr lang="hr-HR" dirty="0"/>
              <a:t> </a:t>
            </a:r>
            <a:r>
              <a:rPr lang="hr-HR" dirty="0" err="1"/>
              <a:t>used</a:t>
            </a:r>
            <a:r>
              <a:rPr lang="hr-HR" dirty="0"/>
              <a:t> </a:t>
            </a:r>
            <a:r>
              <a:rPr lang="en-US" dirty="0"/>
              <a:t>terms were selected from the partner institutions' databases</a:t>
            </a:r>
            <a:endParaRPr lang="hr-H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en-US" dirty="0"/>
              <a:t>I would like to emphasize that this is the most common terminology (which it would be desirable for students to know) - not some special terminology (</a:t>
            </a:r>
            <a:r>
              <a:rPr lang="en-US" dirty="0" err="1"/>
              <a:t>eg</a:t>
            </a:r>
            <a:r>
              <a:rPr lang="en-US" dirty="0"/>
              <a:t> classical architecture - which would require a different approach)</a:t>
            </a:r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8B775-4278-4675-A822-26499A250A0E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080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 the second stage the selection of scholarly sources and general reference works was carried out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through the analysis of the required and optional literature of a series of courses </a:t>
            </a:r>
            <a:endParaRPr lang="hr-HR" sz="11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and through the further consultations with experts</a:t>
            </a:r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8B775-4278-4675-A822-26499A250A0E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172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799DF26-EBF2-4269-A9E6-B7B4BBBFF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EB7EB70-66DB-4160-8ED5-3860ADB35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sr-Latn-RS" dirty="0"/>
              <a:t>In the third stage, that is carried out by all twenty students at course (SG1), The following steps have been taken: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sr-Latn-RS" dirty="0"/>
              <a:t>Each individual Croatian term is searched in the following online encyclopedias </a:t>
            </a:r>
            <a:endParaRPr lang="hr-HR" altLang="sr-Latn-R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sr-Latn-RS" dirty="0"/>
              <a:t>scope notes from AAT</a:t>
            </a:r>
            <a:r>
              <a:rPr lang="hr-HR" altLang="sr-Latn-RS" dirty="0"/>
              <a:t> are </a:t>
            </a:r>
            <a:r>
              <a:rPr lang="hr-HR" altLang="sr-Latn-RS" dirty="0" err="1"/>
              <a:t>translated</a:t>
            </a:r>
            <a:r>
              <a:rPr lang="en-US" altLang="sr-Latn-RS" dirty="0"/>
              <a:t> into Croatian,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sr-Latn-RS" dirty="0"/>
              <a:t> AAT definitions</a:t>
            </a:r>
            <a:r>
              <a:rPr lang="hr-HR" altLang="sr-Latn-RS" dirty="0"/>
              <a:t> are </a:t>
            </a:r>
            <a:r>
              <a:rPr lang="hr-HR" altLang="sr-Latn-RS" dirty="0" err="1"/>
              <a:t>compred</a:t>
            </a:r>
            <a:r>
              <a:rPr lang="en-US" altLang="sr-Latn-RS" dirty="0"/>
              <a:t> with definitions from sources,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sr-Latn-RS" dirty="0"/>
              <a:t>and finally Mapping and linking Croatian terms to AAT (</a:t>
            </a:r>
            <a:r>
              <a:rPr lang="hr-HR" altLang="sr-Latn-RS" dirty="0" err="1"/>
              <a:t>was</a:t>
            </a:r>
            <a:r>
              <a:rPr lang="hr-HR" altLang="sr-Latn-RS" dirty="0"/>
              <a:t> </a:t>
            </a:r>
            <a:r>
              <a:rPr lang="hr-HR" altLang="sr-Latn-RS" dirty="0" err="1"/>
              <a:t>made</a:t>
            </a:r>
            <a:r>
              <a:rPr lang="hr-HR" altLang="sr-Latn-RS" dirty="0"/>
              <a:t> </a:t>
            </a:r>
            <a:r>
              <a:rPr lang="en-US" altLang="sr-Latn-RS" dirty="0"/>
              <a:t>via SPARQL or manually)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F9F32F8-11A6-49AF-9718-9C186B3FE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9ED4B-3802-4C99-B851-903799B14BF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0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A802431-B78C-45C2-80D7-7EF685D50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84D4A96-6D75-4631-BE59-859213E32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28CFF9CF-3CB3-48CD-9B02-872FE9448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F1FA3-8348-4E05-A9A2-8BAF6BF26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1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CBF0381A-0AC0-4602-93E1-F421D5562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7EF4FB2F-3526-4F66-B7D9-DC6F7854A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3D5A36B8-7B75-4C02-A434-44FE628B9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9E158-AE8E-4BDD-A713-A1B36C558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76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292100"/>
            <a:ext cx="2038350" cy="580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92100"/>
            <a:ext cx="5962650" cy="580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2A95409C-E308-4D65-B921-4F2063C1A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F436FD04-2E2C-441D-82F9-48E214B057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456EB166-AE71-417A-A41F-4575F59CF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4FD5-BF7C-4555-8AD5-8FC1A26B0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6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FBDF0228-FB20-47DD-A92C-A05E70087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5300" y="922338"/>
            <a:ext cx="7378700" cy="267811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r-HR" noProof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5300" y="3840163"/>
            <a:ext cx="73787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noProof="0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61E4A-DCB1-41E3-A6C9-BF40430FB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E1EB3-2EC7-4581-8D3A-400B5D84A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A0FF3-1C23-464E-ACE9-8EFD5222A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3890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15231-02A6-4299-A848-6B83DA35B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30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E8DD8B-1C17-4A0E-ABDD-99F81C500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8607D5-D417-4D5C-9A34-DDE275B56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45880-5E4B-4D05-B6F9-7F9AA3AAF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0EA9-E6D8-45B8-B219-DF96B18AC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3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B5E79D-853C-4EB6-A939-DEA0D596D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A38705-2100-4933-8D74-1D6A52E58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E82FB-D417-4F95-A8F4-AB466439D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7782A-3F85-4BD5-98AD-EC743706B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150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38" y="1055688"/>
            <a:ext cx="4414837" cy="580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1055688"/>
            <a:ext cx="4416425" cy="580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42FD7-0D80-49D2-9953-6B9774534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7CB25-8358-41F7-9808-B63ECBE21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49F80-BF7F-443C-950E-43C128408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C0C4-9C72-4807-A8DD-B67C2F626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59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E1C353-6A7D-4C79-A333-3935DCBF2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BE6D0F-B7C6-4962-8EF2-4E660FA4D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592A14-AD2F-460D-AFC2-B688CAAF7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13B92-D800-4967-AB27-7C0816443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43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4E391E-4F99-45E9-A54C-848F080BA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0039F1-587B-42B1-8223-EE8CE0566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A97F57-0CEC-435B-AF84-2D07832D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E815-CA98-487B-9236-8AC0844D7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5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B0D761-08D7-4150-BBA2-1501A0DB9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E516C0-07D6-4D20-A7BD-E5F24671D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91AE51-F9F2-4CEA-A10E-EF71F0179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5558A-5AAD-453B-A063-2134792B5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102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A1CB0-849B-4F2C-A33C-4F85F144E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9C13D-E363-4657-B3C9-D94D321FF6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56151A-C080-4397-B494-C32F5F8A7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9404-E945-4B36-A79D-DA4EFE0D1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2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18961404-A8E1-42E6-B7B6-1B1C79539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00BF79FC-8AD2-47D4-9ACD-53E4CA9FE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33104BD1-D8AA-40CB-9A75-696DB7CF7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B5812-C728-4C58-80B0-5EF31B31C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928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74344-DA22-4532-AE33-73316A109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6DA92B-C53B-4E68-AF98-87908A5C1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A4A0D-AF47-42E7-8B32-C3E49B3DBE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A2AD-4922-4FD7-87BE-53053B248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786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32AF76-4EBA-464F-8252-4D7518B25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6F8FE5-EA24-4477-8755-C4A9F8F7E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84CF61-39AF-47D9-9ABE-E1752C9FA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7673-B892-4904-B4C3-DFAF33C77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980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8" y="0"/>
            <a:ext cx="6596062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97DDC0-0FCA-4933-949F-26DEA2746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6BEFB-B159-40A5-8C4D-431454E24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EC7862-98CA-490A-A257-4AAB246EA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A2FA-228A-40A1-893C-B3D99D03B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296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8" y="0"/>
            <a:ext cx="8996362" cy="773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338" y="1055688"/>
            <a:ext cx="4414837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1055688"/>
            <a:ext cx="4416425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E33A3-74A7-4F40-8168-BF960723B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2DA33-7B94-41E7-BAA4-352AC8A03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91DFF8-84B3-4BE3-87FF-0C337F62A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3C68-216E-491F-B591-10A71B085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608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8" y="0"/>
            <a:ext cx="8996362" cy="773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338" y="1055688"/>
            <a:ext cx="8983662" cy="58023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1C6155-CCF2-4B14-9840-738163B6F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0FDFA-47D3-448A-8AF3-C54853302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1FB20-197A-42C0-A599-6CE63F8BE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71567-5B38-42F2-B690-EE5D4FA5B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56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D05B2240-00A2-4C89-9A20-147B50493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160B541A-5A3B-467E-BD9B-07D151AF4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83CDA07F-CCAA-43AF-BF5D-B2EBBB367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26CA-C90A-45A8-B06F-B4318728F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13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46CCE792-5265-4F8D-B09C-C769EFA79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080D69C-6712-4104-B659-6CEDE48C1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23F827A0-87AB-4527-BD37-547D13DDB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06D36-66CF-4871-BF0F-C0B936E4C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41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E4C7B85D-5489-49AC-8E14-87F8EDA11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43758BD6-F188-47E8-A507-12B0A7730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B205366C-3382-4937-B2E5-2BBD58787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52874-03A3-4174-9E91-DF3AD016D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05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13B8B135-A6A3-431D-8AC1-C8B18799D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00F28702-5D03-4CB1-84FA-EBC24C9F7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85521ED9-E94E-4D3C-9067-963005324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8B6E-2A9F-42B3-A867-2F71BD0F7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44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:a16="http://schemas.microsoft.com/office/drawing/2014/main" id="{FC8ED69A-B597-4CE6-9B39-7321DE118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2">
            <a:extLst>
              <a:ext uri="{FF2B5EF4-FFF2-40B4-BE49-F238E27FC236}">
                <a16:creationId xmlns:a16="http://schemas.microsoft.com/office/drawing/2014/main" id="{F92AFFB1-8317-4717-B4E8-617A3E519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2BEA4319-3A33-4C16-AA9C-B470ECF63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BE76-6413-4CCB-B22E-771E8F1CA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8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44C6E96D-F469-4538-A75D-40E5FEF67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EC49FC84-1CD6-4BB2-9981-82ED97135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2BA4060F-F406-4028-9751-D160E3BA5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4A29-9F97-468B-93CE-1B38EBE4F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8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5B6C1A7-1642-4255-9660-6DE25B864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AFD893FF-0B2E-412C-8D27-38CE761D7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DF9A5A74-6F5B-4FBB-95A2-49D8E5B4D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99DD0-4108-497D-81A4-CCE3C18EF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09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>
            <a:extLst>
              <a:ext uri="{FF2B5EF4-FFF2-40B4-BE49-F238E27FC236}">
                <a16:creationId xmlns:a16="http://schemas.microsoft.com/office/drawing/2014/main" id="{0954DDF6-BAAF-4035-86C6-494CE0B8E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92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40">
            <a:extLst>
              <a:ext uri="{FF2B5EF4-FFF2-40B4-BE49-F238E27FC236}">
                <a16:creationId xmlns:a16="http://schemas.microsoft.com/office/drawing/2014/main" id="{16F38593-A8C4-495A-A91C-2878EF7ED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50217" name="Rectangle 41">
            <a:extLst>
              <a:ext uri="{FF2B5EF4-FFF2-40B4-BE49-F238E27FC236}">
                <a16:creationId xmlns:a16="http://schemas.microsoft.com/office/drawing/2014/main" id="{012C2C30-D542-4C57-A3D3-1E60C38330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218" name="Rectangle 42">
            <a:extLst>
              <a:ext uri="{FF2B5EF4-FFF2-40B4-BE49-F238E27FC236}">
                <a16:creationId xmlns:a16="http://schemas.microsoft.com/office/drawing/2014/main" id="{B7C8A7E8-E46D-4486-9D86-F82FD40E28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219" name="Rectangle 43">
            <a:extLst>
              <a:ext uri="{FF2B5EF4-FFF2-40B4-BE49-F238E27FC236}">
                <a16:creationId xmlns:a16="http://schemas.microsoft.com/office/drawing/2014/main" id="{E74B4E6D-0A2C-400B-9B5B-53E47FC969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/>
            </a:lvl1pPr>
          </a:lstStyle>
          <a:p>
            <a:pPr>
              <a:defRPr/>
            </a:pPr>
            <a:fld id="{B833E509-CB4B-480F-94EE-B69A53473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44">
            <a:extLst>
              <a:ext uri="{FF2B5EF4-FFF2-40B4-BE49-F238E27FC236}">
                <a16:creationId xmlns:a16="http://schemas.microsoft.com/office/drawing/2014/main" id="{57074015-E18C-4A08-AED5-56175C34B2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25"/>
            <a:ext cx="9144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0000"/>
        <a:buFont typeface="Wingdings" panose="05000000000000000000" pitchFamily="2" charset="2"/>
        <a:buChar char="l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5000"/>
        <a:buFont typeface="Wingdings" panose="05000000000000000000" pitchFamily="2" charset="2"/>
        <a:buChar char="u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90000"/>
        <a:buChar char="•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9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9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9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9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727F9C0-A557-4923-BFF7-2D534FCC7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8" y="0"/>
            <a:ext cx="8996362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19BEBBB-0A3E-42F3-861F-BA38C8F61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1055688"/>
            <a:ext cx="8983662" cy="580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E9B8CC10-E5A4-4BC4-AAAB-010BF04F4B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912E0355-DA5A-4918-8B25-76156026C5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585D30C-DCD7-4482-829D-4DD405F5FD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4813" y="638175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B09C5C-7C0E-4325-90D9-D93295D63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8">
            <a:extLst>
              <a:ext uri="{FF2B5EF4-FFF2-40B4-BE49-F238E27FC236}">
                <a16:creationId xmlns:a16="http://schemas.microsoft.com/office/drawing/2014/main" id="{F910E02F-23D8-4342-AB5A-64AAACCF67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9144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zlodi@ffzg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D0A8E06-4A21-414D-B3F0-EE015558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141663"/>
            <a:ext cx="7380287" cy="37163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en-GB" altLang="en-US" sz="3600" kern="0" dirty="0"/>
          </a:p>
          <a:p>
            <a:pPr>
              <a:defRPr/>
            </a:pPr>
            <a:endParaRPr lang="hr-HR" altLang="en-US" sz="1400" kern="0" dirty="0"/>
          </a:p>
          <a:p>
            <a:pPr>
              <a:defRPr/>
            </a:pPr>
            <a:endParaRPr lang="hr-HR" altLang="en-US" sz="1400" kern="0" dirty="0"/>
          </a:p>
          <a:p>
            <a:pPr>
              <a:defRPr/>
            </a:pPr>
            <a:endParaRPr lang="hr-HR" altLang="en-US" sz="1500" kern="0" dirty="0"/>
          </a:p>
          <a:p>
            <a:pPr>
              <a:defRPr/>
            </a:pPr>
            <a:r>
              <a:rPr lang="hr-HR" altLang="en-US" sz="1500" kern="0" dirty="0"/>
              <a:t> </a:t>
            </a:r>
          </a:p>
          <a:p>
            <a:pPr>
              <a:defRPr/>
            </a:pPr>
            <a:endParaRPr lang="hr-HR" altLang="en-US" sz="2400" kern="0" dirty="0"/>
          </a:p>
          <a:p>
            <a:pPr>
              <a:defRPr/>
            </a:pPr>
            <a:r>
              <a:rPr lang="hr-HR" altLang="en-US" sz="1500" kern="0" dirty="0"/>
              <a:t>G</a:t>
            </a:r>
            <a:r>
              <a:rPr lang="en-GB" altLang="en-US" sz="1500" kern="0" dirty="0" err="1"/>
              <a:t>oran</a:t>
            </a:r>
            <a:r>
              <a:rPr lang="en-GB" altLang="en-US" sz="1500" kern="0" dirty="0"/>
              <a:t> Zlodi, Tomislav Ivanjko</a:t>
            </a:r>
            <a:endParaRPr lang="en-GB" altLang="en-US" sz="700" kern="0" dirty="0"/>
          </a:p>
          <a:p>
            <a:pPr>
              <a:defRPr/>
            </a:pPr>
            <a:r>
              <a:rPr lang="en-GB" altLang="en-US" sz="1200" kern="0" dirty="0"/>
              <a:t>University of Zagreb, Faculty of Humanities and Social Sciences / Department of </a:t>
            </a:r>
          </a:p>
          <a:p>
            <a:pPr>
              <a:defRPr/>
            </a:pPr>
            <a:r>
              <a:rPr lang="en-GB" altLang="en-US" sz="1200" kern="0" dirty="0"/>
              <a:t>Information and Communication, Zagreb, Croatia</a:t>
            </a:r>
          </a:p>
          <a:p>
            <a:pPr>
              <a:defRPr/>
            </a:pPr>
            <a:endParaRPr lang="en-GB" altLang="en-US" sz="1200" kern="0" dirty="0"/>
          </a:p>
          <a:p>
            <a:pPr>
              <a:defRPr/>
            </a:pPr>
            <a:r>
              <a:rPr lang="pt-BR" sz="1100" dirty="0"/>
              <a:t>DARIAH-EU Virtual Annual Event 2020</a:t>
            </a:r>
            <a:r>
              <a:rPr lang="en-GB" sz="1100" dirty="0"/>
              <a:t>- </a:t>
            </a:r>
            <a:r>
              <a:rPr lang="hr-HR" sz="1100" dirty="0"/>
              <a:t>Zagreb</a:t>
            </a:r>
            <a:r>
              <a:rPr lang="en-GB" sz="1100" dirty="0"/>
              <a:t>, </a:t>
            </a:r>
            <a:r>
              <a:rPr lang="hr-HR" sz="1100" dirty="0" err="1"/>
              <a:t>November</a:t>
            </a:r>
            <a:r>
              <a:rPr lang="hr-HR" sz="1100" dirty="0"/>
              <a:t> 1</a:t>
            </a:r>
            <a:r>
              <a:rPr lang="en-GB" sz="1100" dirty="0"/>
              <a:t>2</a:t>
            </a:r>
            <a:r>
              <a:rPr lang="hr-HR" sz="1100" dirty="0"/>
              <a:t> </a:t>
            </a:r>
            <a:r>
              <a:rPr lang="en-GB" sz="1100" dirty="0"/>
              <a:t>2020.</a:t>
            </a:r>
            <a:endParaRPr lang="en-GB" altLang="en-US" sz="1100" kern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B7EED7-39F1-482E-85DD-4BF2DC08AA29}"/>
              </a:ext>
            </a:extLst>
          </p:cNvPr>
          <p:cNvSpPr txBox="1">
            <a:spLocks/>
          </p:cNvSpPr>
          <p:nvPr/>
        </p:nvSpPr>
        <p:spPr bwMode="auto">
          <a:xfrm>
            <a:off x="2087563" y="1052513"/>
            <a:ext cx="6804917" cy="28813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3200" kern="0" dirty="0"/>
              <a:t>Approaches to Collaborative Multilingual Thesauri Development in Educational Context</a:t>
            </a:r>
            <a:br>
              <a:rPr lang="en-GB" sz="3600" kern="0" dirty="0"/>
            </a:br>
            <a:endParaRPr lang="hr-HR" sz="2400" kern="0" dirty="0"/>
          </a:p>
          <a:p>
            <a:pPr algn="l">
              <a:defRPr/>
            </a:pPr>
            <a:endParaRPr lang="en-GB" sz="24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5CA4F-3A70-45B7-90AD-B54B29F0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00" y="3609485"/>
            <a:ext cx="1897094" cy="125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A7BC3-83C5-491A-BD84-9A6A2A79B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503" y="3658467"/>
            <a:ext cx="1138833" cy="1126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71CF8-41DC-496D-B261-9E57FBF7D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992" y="3717031"/>
            <a:ext cx="869742" cy="1068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472149-D90E-4D26-A157-710147593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872" y="3721291"/>
            <a:ext cx="869742" cy="10541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21584B-43ED-4C41-AB21-3652DFF6B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961" y="3717032"/>
            <a:ext cx="964743" cy="10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0403-86E5-478C-83E0-07A08862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2100"/>
            <a:ext cx="8515672" cy="1143000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ffectLst>
                  <a:outerShdw sx="0" sy="0">
                    <a:srgbClr val="000000"/>
                  </a:outerShdw>
                </a:effectLst>
              </a:rPr>
              <a:t>Stage 4. </a:t>
            </a:r>
            <a:r>
              <a:rPr lang="hr-HR" dirty="0">
                <a:effectLst>
                  <a:outerShdw sx="0" sy="0">
                    <a:srgbClr val="000000"/>
                  </a:outerShdw>
                </a:effectLst>
              </a:rPr>
              <a:t>P</a:t>
            </a:r>
            <a:r>
              <a:rPr lang="en-US" dirty="0">
                <a:effectLst>
                  <a:outerShdw sx="0" sy="0">
                    <a:srgbClr val="000000"/>
                  </a:outerShdw>
                </a:effectLst>
              </a:rPr>
              <a:t>roof-checking and quality control </a:t>
            </a:r>
            <a:br>
              <a:rPr lang="hr-HR" sz="2800" dirty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hr-HR" sz="2800" dirty="0">
                <a:effectLst>
                  <a:outerShdw sx="0" sy="0">
                    <a:srgbClr val="000000"/>
                  </a:outerShdw>
                </a:effectLst>
              </a:rPr>
              <a:t>       </a:t>
            </a:r>
            <a:endParaRPr lang="hr-HR" sz="2800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953CFE7-DA5D-436A-8EE9-EA83D2FC90D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85800" y="1810797"/>
            <a:ext cx="8134672" cy="5008562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150" altLang="sr-Latn-RS" dirty="0">
                <a:solidFill>
                  <a:schemeClr val="bg1"/>
                </a:solidFill>
              </a:rPr>
              <a:t>Carried out by </a:t>
            </a:r>
            <a:r>
              <a:rPr lang="en-150" altLang="sr-Latn-RS" i="1" dirty="0">
                <a:solidFill>
                  <a:schemeClr val="bg1"/>
                </a:solidFill>
              </a:rPr>
              <a:t>Student group 2 </a:t>
            </a:r>
            <a:br>
              <a:rPr lang="en-150" altLang="sr-Latn-RS" i="1" dirty="0">
                <a:solidFill>
                  <a:schemeClr val="bg1"/>
                </a:solidFill>
              </a:rPr>
            </a:br>
            <a:r>
              <a:rPr lang="en-150" altLang="sr-Latn-RS" dirty="0">
                <a:solidFill>
                  <a:schemeClr val="bg1"/>
                </a:solidFill>
              </a:rPr>
              <a:t>(5 students - volunteers):</a:t>
            </a:r>
          </a:p>
          <a:p>
            <a:pPr>
              <a:lnSpc>
                <a:spcPct val="90000"/>
              </a:lnSpc>
            </a:pPr>
            <a:r>
              <a:rPr lang="en-150" altLang="sr-Latn-RS" dirty="0">
                <a:solidFill>
                  <a:schemeClr val="bg1"/>
                </a:solidFill>
              </a:rPr>
              <a:t>selected literature research (while SG1 consult only online sources, SG2 consult also extensive printed sources)</a:t>
            </a:r>
          </a:p>
          <a:p>
            <a:pPr>
              <a:lnSpc>
                <a:spcPct val="90000"/>
              </a:lnSpc>
            </a:pPr>
            <a:r>
              <a:rPr lang="en-150" altLang="sr-Latn-RS" dirty="0">
                <a:solidFill>
                  <a:schemeClr val="bg1"/>
                </a:solidFill>
              </a:rPr>
              <a:t>recording references and definitions from Croatian reference sources</a:t>
            </a:r>
          </a:p>
          <a:p>
            <a:pPr>
              <a:lnSpc>
                <a:spcPct val="90000"/>
              </a:lnSpc>
            </a:pPr>
            <a:r>
              <a:rPr lang="en-150" altLang="sr-Latn-RS" dirty="0">
                <a:solidFill>
                  <a:schemeClr val="bg1"/>
                </a:solidFill>
              </a:rPr>
              <a:t>proof-checking the mapping that the SG1 group worked on</a:t>
            </a:r>
          </a:p>
          <a:p>
            <a:pPr>
              <a:lnSpc>
                <a:spcPct val="90000"/>
              </a:lnSpc>
            </a:pPr>
            <a:r>
              <a:rPr lang="en-150" altLang="sr-Latn-RS" dirty="0">
                <a:solidFill>
                  <a:schemeClr val="bg1"/>
                </a:solidFill>
              </a:rPr>
              <a:t>categorization of errors, if any (for example: mapping of concepts with different scopes)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141C8B5-7A67-4DDB-802F-35EA01F4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rgbClr val="00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65000"/>
              <a:buFont typeface="Wingdings" panose="05000000000000000000" pitchFamily="2" charset="2"/>
              <a:buChar char="u"/>
              <a:defRPr sz="2800">
                <a:solidFill>
                  <a:srgbClr val="000066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rgbClr val="000066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1E5B7F4-5968-47F6-88F9-FC3D285B0209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9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0403-86E5-478C-83E0-07A08862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3" y="908720"/>
            <a:ext cx="8588375" cy="386680"/>
          </a:xfrm>
        </p:spPr>
        <p:txBody>
          <a:bodyPr/>
          <a:lstStyle/>
          <a:p>
            <a:pPr>
              <a:defRPr/>
            </a:pPr>
            <a:r>
              <a:rPr lang="en-US" sz="3700">
                <a:effectLst>
                  <a:outerShdw sx="0" sy="0">
                    <a:srgbClr val="000000"/>
                  </a:outerShdw>
                </a:effectLst>
              </a:rPr>
              <a:t>Stage </a:t>
            </a:r>
            <a:r>
              <a:rPr lang="hr-HR" sz="3700">
                <a:effectLst>
                  <a:outerShdw sx="0" sy="0">
                    <a:srgbClr val="000000"/>
                  </a:outerShdw>
                </a:effectLst>
              </a:rPr>
              <a:t>5</a:t>
            </a:r>
            <a:r>
              <a:rPr lang="en-US" sz="3700">
                <a:effectLst>
                  <a:outerShdw sx="0" sy="0">
                    <a:srgbClr val="000000"/>
                  </a:outerShdw>
                </a:effectLst>
              </a:rPr>
              <a:t>. Review and final verification</a:t>
            </a:r>
            <a:br>
              <a:rPr lang="hr-HR">
                <a:effectLst>
                  <a:outerShdw sx="0" sy="0">
                    <a:srgbClr val="000000"/>
                  </a:outerShdw>
                </a:effectLst>
              </a:rPr>
            </a:br>
            <a:r>
              <a:rPr lang="hr-HR">
                <a:effectLst>
                  <a:outerShdw sx="0" sy="0">
                    <a:srgbClr val="000000"/>
                  </a:outerShdw>
                </a:effectLst>
              </a:rPr>
              <a:t>       </a:t>
            </a:r>
            <a:endParaRPr lang="hr-HR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953CFE7-DA5D-436A-8EE9-EA83D2FC9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20765"/>
            <a:ext cx="4670582" cy="4968006"/>
          </a:xfrm>
        </p:spPr>
        <p:txBody>
          <a:bodyPr/>
          <a:lstStyle/>
          <a:p>
            <a:r>
              <a:rPr lang="en-150" altLang="sr-Latn-RS" sz="2400" dirty="0">
                <a:solidFill>
                  <a:schemeClr val="bg1"/>
                </a:solidFill>
              </a:rPr>
              <a:t>Carried out by Experts</a:t>
            </a:r>
          </a:p>
          <a:p>
            <a:pPr marL="452438" lvl="1" indent="-273050"/>
            <a:r>
              <a:rPr lang="en-150" altLang="sr-Latn-RS" sz="2200" dirty="0">
                <a:solidFill>
                  <a:schemeClr val="bg1"/>
                </a:solidFill>
              </a:rPr>
              <a:t>All terms, mappings and translations was reviewed and verified</a:t>
            </a:r>
          </a:p>
          <a:p>
            <a:pPr marL="452438" lvl="1" indent="-273050"/>
            <a:r>
              <a:rPr lang="en-150" altLang="sr-Latn-RS" sz="2200" dirty="0">
                <a:solidFill>
                  <a:schemeClr val="bg1"/>
                </a:solidFill>
              </a:rPr>
              <a:t>Only the terms that the students categorized as particularly demanding were given for translation to experts</a:t>
            </a:r>
          </a:p>
          <a:p>
            <a:pPr marL="452438" lvl="1" indent="-273050"/>
            <a:r>
              <a:rPr lang="en-150" altLang="sr-Latn-RS" sz="2200" dirty="0">
                <a:solidFill>
                  <a:schemeClr val="bg1"/>
                </a:solidFill>
              </a:rPr>
              <a:t>After review and verification, terms are designated as suitable for export to the AAT (at the moment more than 500 terms verified)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141C8B5-7A67-4DDB-802F-35EA01F4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rgbClr val="00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65000"/>
              <a:buFont typeface="Wingdings" panose="05000000000000000000" pitchFamily="2" charset="2"/>
              <a:buChar char="u"/>
              <a:defRPr sz="2800">
                <a:solidFill>
                  <a:srgbClr val="000066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rgbClr val="000066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E5B7F4-5968-47F6-88F9-FC3D285B0209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 descr="F:\Konferencije\2016\6 festival digitalizacijskih projekata\Terminology3.jpg">
            <a:extLst>
              <a:ext uri="{FF2B5EF4-FFF2-40B4-BE49-F238E27FC236}">
                <a16:creationId xmlns:a16="http://schemas.microsoft.com/office/drawing/2014/main" id="{7C03FF3A-0FCE-4F24-AAD6-9C5077BE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36" y="3717032"/>
            <a:ext cx="4313303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48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0A37C-AB2D-47A1-80D2-F353D49F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5824" y="6792095"/>
            <a:ext cx="9115148" cy="457200"/>
          </a:xfrm>
        </p:spPr>
        <p:txBody>
          <a:bodyPr/>
          <a:lstStyle/>
          <a:p>
            <a:pPr>
              <a:defRPr/>
            </a:pPr>
            <a:fld id="{451B5812-C728-4C58-80B0-5EF31B31C4CA}" type="slidenum">
              <a:rPr lang="en-US" altLang="en-US" sz="2800" smtClean="0"/>
              <a:pPr>
                <a:defRPr/>
              </a:pPr>
              <a:t>12</a:t>
            </a:fld>
            <a:endParaRPr lang="en-US" alt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8E49F9-D39D-426A-B879-F7D61A7E9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60352"/>
              </p:ext>
            </p:extLst>
          </p:nvPr>
        </p:nvGraphicFramePr>
        <p:xfrm>
          <a:off x="503548" y="1772816"/>
          <a:ext cx="8136904" cy="4774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010">
                  <a:extLst>
                    <a:ext uri="{9D8B030D-6E8A-4147-A177-3AD203B41FA5}">
                      <a16:colId xmlns:a16="http://schemas.microsoft.com/office/drawing/2014/main" val="3775448183"/>
                    </a:ext>
                  </a:extLst>
                </a:gridCol>
                <a:gridCol w="2463466">
                  <a:extLst>
                    <a:ext uri="{9D8B030D-6E8A-4147-A177-3AD203B41FA5}">
                      <a16:colId xmlns:a16="http://schemas.microsoft.com/office/drawing/2014/main" val="4273831321"/>
                    </a:ext>
                  </a:extLst>
                </a:gridCol>
                <a:gridCol w="4180428">
                  <a:extLst>
                    <a:ext uri="{9D8B030D-6E8A-4147-A177-3AD203B41FA5}">
                      <a16:colId xmlns:a16="http://schemas.microsoft.com/office/drawing/2014/main" val="3623356965"/>
                    </a:ext>
                  </a:extLst>
                </a:gridCol>
              </a:tblGrid>
              <a:tr h="89697">
                <a:tc>
                  <a:txBody>
                    <a:bodyPr/>
                    <a:lstStyle/>
                    <a:p>
                      <a:pPr algn="ctr"/>
                      <a:r>
                        <a:rPr lang="en-150" sz="2000" noProof="0">
                          <a:effectLst/>
                        </a:rPr>
                        <a:t>Level</a:t>
                      </a:r>
                      <a:endParaRPr lang="en-150" sz="2000" b="1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000" noProof="0">
                          <a:effectLst/>
                        </a:rPr>
                        <a:t>Actions</a:t>
                      </a:r>
                      <a:endParaRPr lang="en-150" sz="2000" b="1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2000" noProof="0">
                          <a:effectLst/>
                        </a:rPr>
                        <a:t>Outcome</a:t>
                      </a:r>
                      <a:endParaRPr lang="en-150" sz="2000" b="1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26558"/>
                  </a:ext>
                </a:extLst>
              </a:tr>
              <a:tr h="574060">
                <a:tc>
                  <a:txBody>
                    <a:bodyPr/>
                    <a:lstStyle/>
                    <a:p>
                      <a:pPr algn="ctr"/>
                      <a:r>
                        <a:rPr lang="en-150" sz="1300" noProof="0" dirty="0">
                          <a:effectLst/>
                        </a:rPr>
                        <a:t>Knowledge</a:t>
                      </a:r>
                      <a:endParaRPr lang="en-150" sz="13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 dirty="0">
                          <a:effectLst/>
                        </a:rPr>
                        <a:t>define, list, name, order, recognize, relate, recall, repeat</a:t>
                      </a:r>
                      <a:endParaRPr lang="en-150" sz="13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>
                          <a:effectLst/>
                        </a:rPr>
                        <a:t>Gathering term definitions enables students to define, list and recognize basic field terminology</a:t>
                      </a:r>
                      <a:endParaRPr lang="en-150" sz="13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75989"/>
                  </a:ext>
                </a:extLst>
              </a:tr>
              <a:tr h="645818">
                <a:tc>
                  <a:txBody>
                    <a:bodyPr/>
                    <a:lstStyle/>
                    <a:p>
                      <a:pPr algn="ctr"/>
                      <a:r>
                        <a:rPr lang="en-150" sz="1300" noProof="0">
                          <a:effectLst/>
                        </a:rPr>
                        <a:t>Comprehension</a:t>
                      </a:r>
                      <a:endParaRPr lang="en-150" sz="13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 dirty="0">
                          <a:effectLst/>
                          <a:highlight>
                            <a:srgbClr val="00FFFF"/>
                          </a:highlight>
                        </a:rPr>
                        <a:t>classify</a:t>
                      </a:r>
                      <a:r>
                        <a:rPr lang="en-150" sz="1300" noProof="0" dirty="0">
                          <a:effectLst/>
                        </a:rPr>
                        <a:t>, discuss, explain, identify, indicate, report, review, select</a:t>
                      </a:r>
                      <a:endParaRPr lang="en-150" sz="13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>
                          <a:effectLst/>
                        </a:rPr>
                        <a:t>Translation of the terms enable students to classify, discuss and select appropriate terminology within the field</a:t>
                      </a:r>
                      <a:endParaRPr lang="en-150" sz="13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926980"/>
                  </a:ext>
                </a:extLst>
              </a:tr>
              <a:tr h="717575">
                <a:tc>
                  <a:txBody>
                    <a:bodyPr/>
                    <a:lstStyle/>
                    <a:p>
                      <a:pPr algn="ctr"/>
                      <a:r>
                        <a:rPr lang="en-150" sz="1300" noProof="0">
                          <a:effectLst/>
                        </a:rPr>
                        <a:t>Application</a:t>
                      </a:r>
                      <a:endParaRPr lang="en-150" sz="13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 dirty="0">
                          <a:effectLst/>
                        </a:rPr>
                        <a:t>apply, choose, demonstrate, sketch, solve, use, write</a:t>
                      </a:r>
                      <a:endParaRPr lang="en-150" sz="13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 dirty="0">
                          <a:effectLst/>
                          <a:highlight>
                            <a:srgbClr val="00FFFF"/>
                          </a:highlight>
                        </a:rPr>
                        <a:t>Linking</a:t>
                      </a:r>
                      <a:r>
                        <a:rPr lang="en-150" sz="1300" noProof="0" dirty="0">
                          <a:effectLst/>
                        </a:rPr>
                        <a:t> the terms to the AAT enables students to apply and demonstrate their knowledge in a structured terminology environment</a:t>
                      </a:r>
                      <a:r>
                        <a:rPr lang="hr-HR" sz="1300" noProof="0" dirty="0">
                          <a:effectLst/>
                        </a:rPr>
                        <a:t>. </a:t>
                      </a:r>
                      <a:r>
                        <a:rPr lang="hr-HR" sz="1300" noProof="0" dirty="0" err="1">
                          <a:effectLst/>
                          <a:highlight>
                            <a:srgbClr val="FFFF00"/>
                          </a:highlight>
                        </a:rPr>
                        <a:t>Referring</a:t>
                      </a:r>
                      <a:r>
                        <a:rPr lang="hr-HR" sz="1300" noProof="0" dirty="0">
                          <a:effectLst/>
                        </a:rPr>
                        <a:t> to </a:t>
                      </a:r>
                      <a:r>
                        <a:rPr lang="hr-HR" sz="1300" noProof="0" dirty="0" err="1">
                          <a:effectLst/>
                        </a:rPr>
                        <a:t>sources</a:t>
                      </a:r>
                      <a:r>
                        <a:rPr lang="hr-HR" sz="1300" noProof="0" dirty="0">
                          <a:effectLst/>
                        </a:rPr>
                        <a:t>.</a:t>
                      </a:r>
                      <a:endParaRPr lang="en-150" sz="13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21371"/>
                  </a:ext>
                </a:extLst>
              </a:tr>
              <a:tr h="789333">
                <a:tc>
                  <a:txBody>
                    <a:bodyPr/>
                    <a:lstStyle/>
                    <a:p>
                      <a:pPr algn="ctr"/>
                      <a:r>
                        <a:rPr lang="en-150" sz="1300" noProof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Analysis</a:t>
                      </a:r>
                      <a:endParaRPr lang="en-150" sz="1300" noProof="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 dirty="0">
                          <a:effectLst/>
                        </a:rPr>
                        <a:t>analyse, calculate, </a:t>
                      </a:r>
                      <a:r>
                        <a:rPr lang="en-150" sz="1300" noProof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compare</a:t>
                      </a:r>
                      <a:r>
                        <a:rPr lang="en-150" sz="1300" noProof="0" dirty="0">
                          <a:effectLst/>
                        </a:rPr>
                        <a:t>, contrast, discriminate, examine, experiment</a:t>
                      </a:r>
                      <a:endParaRPr lang="en-150" sz="13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 dirty="0">
                          <a:effectLst/>
                          <a:highlight>
                            <a:srgbClr val="FFFF00"/>
                          </a:highlight>
                        </a:rPr>
                        <a:t>Comparing</a:t>
                      </a:r>
                      <a:r>
                        <a:rPr lang="en-150" sz="1300" noProof="0" dirty="0">
                          <a:effectLst/>
                        </a:rPr>
                        <a:t> the work process and results between different students enables them to </a:t>
                      </a:r>
                      <a:r>
                        <a:rPr lang="en-150" sz="1300" noProof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analyse</a:t>
                      </a:r>
                      <a:r>
                        <a:rPr lang="en-150" sz="1300" noProof="0" dirty="0">
                          <a:effectLst/>
                        </a:rPr>
                        <a:t> and </a:t>
                      </a:r>
                      <a:r>
                        <a:rPr lang="en-150" sz="1300" noProof="0" dirty="0">
                          <a:solidFill>
                            <a:srgbClr val="002060"/>
                          </a:solidFill>
                          <a:effectLst/>
                        </a:rPr>
                        <a:t>compare</a:t>
                      </a:r>
                      <a:r>
                        <a:rPr lang="en-150" sz="1300" noProof="0" dirty="0">
                          <a:effectLst/>
                        </a:rPr>
                        <a:t> their own knowledge</a:t>
                      </a:r>
                      <a:endParaRPr lang="en-150" sz="13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41568"/>
                  </a:ext>
                </a:extLst>
              </a:tr>
              <a:tr h="1004605">
                <a:tc>
                  <a:txBody>
                    <a:bodyPr/>
                    <a:lstStyle/>
                    <a:p>
                      <a:pPr algn="ctr"/>
                      <a:r>
                        <a:rPr lang="en-150" sz="1300" noProof="0">
                          <a:effectLst/>
                        </a:rPr>
                        <a:t>Synthesis</a:t>
                      </a:r>
                      <a:endParaRPr lang="en-150" sz="13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>
                          <a:effectLst/>
                        </a:rPr>
                        <a:t>assemble, construct, create, design, develop, formulate, prepare, propose, write</a:t>
                      </a:r>
                      <a:endParaRPr lang="en-150" sz="13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 dirty="0">
                          <a:effectLst/>
                        </a:rPr>
                        <a:t>Incorporating the results within a coherent AAT structure enables students to gain valuable insight into the construction and maintenance of controlled vocabularies</a:t>
                      </a:r>
                      <a:r>
                        <a:rPr lang="hr-HR" sz="1300" noProof="0" dirty="0">
                          <a:effectLst/>
                        </a:rPr>
                        <a:t>. </a:t>
                      </a:r>
                      <a:endParaRPr lang="en-150" sz="13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03333"/>
                  </a:ext>
                </a:extLst>
              </a:tr>
              <a:tr h="717575">
                <a:tc>
                  <a:txBody>
                    <a:bodyPr/>
                    <a:lstStyle/>
                    <a:p>
                      <a:pPr algn="ctr"/>
                      <a:r>
                        <a:rPr lang="en-150" sz="1300" noProof="0">
                          <a:effectLst/>
                        </a:rPr>
                        <a:t>Evaluation</a:t>
                      </a:r>
                      <a:endParaRPr lang="en-150" sz="13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 dirty="0">
                          <a:effectLst/>
                        </a:rPr>
                        <a:t>assess, attach, choose, </a:t>
                      </a:r>
                      <a:r>
                        <a:rPr lang="en-150" sz="1300" noProof="0" dirty="0">
                          <a:effectLst/>
                          <a:highlight>
                            <a:srgbClr val="FFFF00"/>
                          </a:highlight>
                        </a:rPr>
                        <a:t>compare</a:t>
                      </a:r>
                      <a:r>
                        <a:rPr lang="en-150" sz="1300" noProof="0" dirty="0">
                          <a:effectLst/>
                        </a:rPr>
                        <a:t>, predict, rate, select, evaluate</a:t>
                      </a:r>
                      <a:endParaRPr lang="en-150" sz="13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150" sz="1300" noProof="0" dirty="0">
                          <a:effectLst/>
                        </a:rPr>
                        <a:t>Performing quality control enables a student to </a:t>
                      </a:r>
                      <a:r>
                        <a:rPr lang="en-150" sz="1300" noProof="0" dirty="0">
                          <a:effectLst/>
                          <a:highlight>
                            <a:srgbClr val="FFFF00"/>
                          </a:highlight>
                        </a:rPr>
                        <a:t>compare</a:t>
                      </a:r>
                      <a:r>
                        <a:rPr lang="en-150" sz="1300" noProof="0" dirty="0">
                          <a:effectLst/>
                        </a:rPr>
                        <a:t> and evaluate different approaches through peer-checking</a:t>
                      </a:r>
                      <a:endParaRPr lang="en-150" sz="13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364" marR="40364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5317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A190D00-4CF3-4018-8549-FB092AE8D766}"/>
              </a:ext>
            </a:extLst>
          </p:cNvPr>
          <p:cNvSpPr txBox="1">
            <a:spLocks/>
          </p:cNvSpPr>
          <p:nvPr/>
        </p:nvSpPr>
        <p:spPr bwMode="auto">
          <a:xfrm>
            <a:off x="323528" y="203398"/>
            <a:ext cx="7772400" cy="82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domains of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edusourcing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terminology development according to Bloom’s taxonomy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8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0D5F-F75B-4095-9096-EE22BC30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92100"/>
            <a:ext cx="8856984" cy="1143000"/>
          </a:xfrm>
        </p:spPr>
        <p:txBody>
          <a:bodyPr/>
          <a:lstStyle/>
          <a:p>
            <a:r>
              <a:rPr lang="en-150" dirty="0"/>
              <a:t>Further research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F6718-D18B-4500-84F8-686365450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7338"/>
            <a:ext cx="8278688" cy="4538662"/>
          </a:xfrm>
        </p:spPr>
        <p:txBody>
          <a:bodyPr/>
          <a:lstStyle/>
          <a:p>
            <a:r>
              <a:rPr lang="en-150" dirty="0">
                <a:solidFill>
                  <a:schemeClr val="bg1"/>
                </a:solidFill>
              </a:rPr>
              <a:t>Utilization and improvement of the model</a:t>
            </a:r>
          </a:p>
          <a:p>
            <a:pPr lvl="1"/>
            <a:r>
              <a:rPr lang="en-150" dirty="0">
                <a:solidFill>
                  <a:schemeClr val="bg1"/>
                </a:solidFill>
              </a:rPr>
              <a:t>How to improve translations and quality control?</a:t>
            </a:r>
          </a:p>
          <a:p>
            <a:pPr lvl="1"/>
            <a:r>
              <a:rPr lang="en-150" dirty="0">
                <a:solidFill>
                  <a:schemeClr val="bg1"/>
                </a:solidFill>
              </a:rPr>
              <a:t>What terms, from which domains, to assign to a student from which study groups?</a:t>
            </a:r>
          </a:p>
          <a:p>
            <a:pPr lvl="1"/>
            <a:r>
              <a:rPr lang="en-150" dirty="0">
                <a:solidFill>
                  <a:schemeClr val="bg1"/>
                </a:solidFill>
              </a:rPr>
              <a:t>To what extent is student engagement acceptable (special terminology)?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30C17-1E72-459C-AE1E-E945007B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B5812-C728-4C58-80B0-5EF31B31C4C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4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0D5F-F75B-4095-9096-EE22BC30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F6718-D18B-4500-84F8-686365450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7338"/>
            <a:ext cx="8299648" cy="4538662"/>
          </a:xfrm>
        </p:spPr>
        <p:txBody>
          <a:bodyPr/>
          <a:lstStyle/>
          <a:p>
            <a:r>
              <a:rPr lang="en-150" sz="2800" dirty="0">
                <a:solidFill>
                  <a:schemeClr val="bg2"/>
                </a:solidFill>
              </a:rPr>
              <a:t>the proposed </a:t>
            </a:r>
            <a:r>
              <a:rPr lang="hr-HR" sz="2800" dirty="0" err="1">
                <a:solidFill>
                  <a:schemeClr val="bg2"/>
                </a:solidFill>
              </a:rPr>
              <a:t>collaborative</a:t>
            </a:r>
            <a:r>
              <a:rPr lang="hr-HR" sz="2800" dirty="0">
                <a:solidFill>
                  <a:schemeClr val="bg2"/>
                </a:solidFill>
              </a:rPr>
              <a:t> </a:t>
            </a:r>
            <a:r>
              <a:rPr lang="en-150" sz="2800" dirty="0">
                <a:solidFill>
                  <a:schemeClr val="bg2"/>
                </a:solidFill>
              </a:rPr>
              <a:t>model can facilitate the contribution of terms to a multilingual thesaurus</a:t>
            </a:r>
            <a:r>
              <a:rPr lang="hr-HR" sz="2800" dirty="0">
                <a:solidFill>
                  <a:schemeClr val="bg2"/>
                </a:solidFill>
              </a:rPr>
              <a:t> </a:t>
            </a:r>
            <a:r>
              <a:rPr lang="en-150" sz="2800" dirty="0">
                <a:solidFill>
                  <a:schemeClr val="bg2"/>
                </a:solidFill>
              </a:rPr>
              <a:t>and ensure the quality of the process</a:t>
            </a:r>
          </a:p>
          <a:p>
            <a:r>
              <a:rPr lang="en-150" sz="2800" dirty="0">
                <a:solidFill>
                  <a:schemeClr val="bg2"/>
                </a:solidFill>
              </a:rPr>
              <a:t>at the same time students can reach desired learning outcomes on real-life project</a:t>
            </a:r>
            <a:endParaRPr lang="hr-HR" sz="2800" dirty="0">
              <a:solidFill>
                <a:schemeClr val="bg2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the new </a:t>
            </a:r>
            <a:r>
              <a:rPr lang="hr-HR" sz="2800" dirty="0" err="1">
                <a:solidFill>
                  <a:schemeClr val="bg2"/>
                </a:solidFill>
              </a:rPr>
              <a:t>multilingual</a:t>
            </a:r>
            <a:r>
              <a:rPr lang="hr-HR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terminology is available to everyone</a:t>
            </a:r>
            <a:r>
              <a:rPr lang="hr-HR" sz="2800" dirty="0">
                <a:solidFill>
                  <a:schemeClr val="bg2"/>
                </a:solidFill>
              </a:rPr>
              <a:t> (</a:t>
            </a:r>
            <a:r>
              <a:rPr lang="hr-HR" sz="2800" dirty="0" err="1">
                <a:solidFill>
                  <a:schemeClr val="bg2"/>
                </a:solidFill>
              </a:rPr>
              <a:t>machines</a:t>
            </a:r>
            <a:r>
              <a:rPr lang="hr-HR" sz="2800" dirty="0">
                <a:solidFill>
                  <a:schemeClr val="bg2"/>
                </a:solidFill>
              </a:rPr>
              <a:t> &amp; </a:t>
            </a:r>
            <a:r>
              <a:rPr lang="hr-HR" sz="2800" dirty="0" err="1">
                <a:solidFill>
                  <a:schemeClr val="bg2"/>
                </a:solidFill>
              </a:rPr>
              <a:t>humans</a:t>
            </a:r>
            <a:r>
              <a:rPr lang="hr-HR" sz="2800" dirty="0">
                <a:solidFill>
                  <a:schemeClr val="bg2"/>
                </a:solidFill>
              </a:rPr>
              <a:t>)</a:t>
            </a:r>
            <a:r>
              <a:rPr lang="en-US" sz="2800" dirty="0">
                <a:solidFill>
                  <a:schemeClr val="bg2"/>
                </a:solidFill>
              </a:rPr>
              <a:t> for reuse through L</a:t>
            </a:r>
            <a:r>
              <a:rPr lang="hr-HR" sz="2800" dirty="0" err="1">
                <a:solidFill>
                  <a:schemeClr val="bg2"/>
                </a:solidFill>
              </a:rPr>
              <a:t>inked</a:t>
            </a:r>
            <a:r>
              <a:rPr lang="hr-HR" sz="2800" dirty="0">
                <a:solidFill>
                  <a:schemeClr val="bg2"/>
                </a:solidFill>
              </a:rPr>
              <a:t> Open Data (L</a:t>
            </a:r>
            <a:r>
              <a:rPr lang="en-US" sz="2800" dirty="0">
                <a:solidFill>
                  <a:schemeClr val="bg2"/>
                </a:solidFill>
              </a:rPr>
              <a:t>OD</a:t>
            </a:r>
            <a:r>
              <a:rPr lang="hr-HR" sz="2800" dirty="0">
                <a:solidFill>
                  <a:schemeClr val="bg2"/>
                </a:solidFill>
              </a:rPr>
              <a:t>)</a:t>
            </a:r>
          </a:p>
          <a:p>
            <a:r>
              <a:rPr lang="hr-HR" sz="2800" dirty="0" err="1">
                <a:solidFill>
                  <a:schemeClr val="bg1"/>
                </a:solidFill>
              </a:rPr>
              <a:t>increased</a:t>
            </a:r>
            <a:r>
              <a:rPr lang="hr-HR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availability and visibility of cultural heritage</a:t>
            </a:r>
          </a:p>
          <a:p>
            <a:endParaRPr lang="en-150" sz="2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30C17-1E72-459C-AE1E-E945007B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B5812-C728-4C58-80B0-5EF31B31C4C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623A-FD56-4470-A288-99CB5EC2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77072"/>
            <a:ext cx="7772400" cy="1143000"/>
          </a:xfrm>
        </p:spPr>
        <p:txBody>
          <a:bodyPr/>
          <a:lstStyle/>
          <a:p>
            <a:pPr algn="ctr"/>
            <a:r>
              <a:rPr lang="en-GB" sz="4000" dirty="0"/>
              <a:t>Thank you for attention!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sz="3200" dirty="0">
                <a:hlinkClick r:id="rId2"/>
              </a:rPr>
              <a:t>gzlodi@ffzg.hr</a:t>
            </a:r>
            <a:br>
              <a:rPr lang="hr-HR" sz="3200" dirty="0"/>
            </a:br>
            <a:r>
              <a:rPr lang="hr-HR" sz="3200" dirty="0">
                <a:hlinkClick r:id="rId2"/>
              </a:rPr>
              <a:t>tivanjko@ffzg.hr</a:t>
            </a:r>
            <a:br>
              <a:rPr lang="hr-HR" sz="3200" dirty="0"/>
            </a:br>
            <a:br>
              <a:rPr lang="hr-HR" sz="3200" dirty="0"/>
            </a:br>
            <a:br>
              <a:rPr lang="hr-HR" sz="3200" dirty="0"/>
            </a:br>
            <a:br>
              <a:rPr lang="hr-HR" sz="3200" dirty="0"/>
            </a:b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7C4F8-DBDA-475F-A95A-7D962B75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B5812-C728-4C58-80B0-5EF31B31C4C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7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B857-A7C2-433A-909E-0D35F28B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Collaborative Multilingual Thesauri Development in Educational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DAF00-1BA0-4C1E-A1B8-D9C4E862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0EA9-E6D8-45B8-B219-DF96B18ACA4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23FFD6-78BB-40E8-AD22-1F0B0A088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23875"/>
              </p:ext>
            </p:extLst>
          </p:nvPr>
        </p:nvGraphicFramePr>
        <p:xfrm>
          <a:off x="539552" y="1353756"/>
          <a:ext cx="8230394" cy="510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0925">
                  <a:extLst>
                    <a:ext uri="{9D8B030D-6E8A-4147-A177-3AD203B41FA5}">
                      <a16:colId xmlns:a16="http://schemas.microsoft.com/office/drawing/2014/main" val="2338116266"/>
                    </a:ext>
                  </a:extLst>
                </a:gridCol>
                <a:gridCol w="6819469">
                  <a:extLst>
                    <a:ext uri="{9D8B030D-6E8A-4147-A177-3AD203B41FA5}">
                      <a16:colId xmlns:a16="http://schemas.microsoft.com/office/drawing/2014/main" val="4092768691"/>
                    </a:ext>
                  </a:extLst>
                </a:gridCol>
              </a:tblGrid>
              <a:tr h="3060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2400" kern="1200" noProof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What? </a:t>
                      </a:r>
                      <a:endParaRPr lang="en-150" sz="1100" noProof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2400" kern="1200" noProof="0">
                          <a:effectLst/>
                        </a:rPr>
                        <a:t>Model of Collaborative Terminology Contribution to the Art &amp; Architecture Thesaurus (AAT)</a:t>
                      </a:r>
                      <a:endParaRPr lang="en-150" sz="1100" noProof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800" kern="1200" noProof="0">
                          <a:effectLst/>
                        </a:rPr>
                        <a:t> </a:t>
                      </a:r>
                      <a:endParaRPr lang="en-150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7078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2400" kern="1200" noProof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Where? </a:t>
                      </a:r>
                      <a:endParaRPr lang="en-150" sz="1100" noProof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2400" kern="1200" noProof="0">
                          <a:effectLst/>
                        </a:rPr>
                        <a:t>University of Zagreb, Faculty of Humanities and Social Sciences </a:t>
                      </a:r>
                      <a:endParaRPr lang="en-150" sz="1100" noProof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800" kern="1200" noProof="0">
                          <a:effectLst/>
                        </a:rPr>
                        <a:t> </a:t>
                      </a:r>
                      <a:endParaRPr lang="en-150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354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2400" kern="1200" noProof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When? </a:t>
                      </a:r>
                      <a:endParaRPr lang="en-150" sz="1100" noProof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2400" kern="1200" noProof="0">
                          <a:effectLst/>
                        </a:rPr>
                        <a:t>2019/20 academic year</a:t>
                      </a:r>
                      <a:endParaRPr lang="en-150" sz="1100" noProof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800" kern="1200" noProof="0">
                          <a:effectLst/>
                        </a:rPr>
                        <a:t> </a:t>
                      </a:r>
                      <a:endParaRPr lang="en-150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4117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2400" kern="1200" noProof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Who? </a:t>
                      </a:r>
                      <a:endParaRPr lang="en-150" sz="1100" noProof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2400" kern="1200" noProof="0">
                          <a:effectLst/>
                        </a:rPr>
                        <a:t>Academics, museum professionals and students</a:t>
                      </a:r>
                      <a:endParaRPr lang="en-150" sz="1100" noProof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800" kern="1200" noProof="0">
                          <a:effectLst/>
                        </a:rPr>
                        <a:t>  </a:t>
                      </a:r>
                      <a:endParaRPr lang="en-150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8257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2400" kern="1200" noProof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Why? </a:t>
                      </a:r>
                      <a:endParaRPr lang="en-150" sz="1100" noProof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2400" kern="1200" noProof="0" dirty="0">
                          <a:effectLst/>
                        </a:rPr>
                        <a:t>To start and accelerate translation of AAT in Croatian &amp; enable students to learn about terminology and thesauri from real-life examples</a:t>
                      </a:r>
                      <a:endParaRPr lang="en-150" sz="110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150" sz="800" kern="1200" noProof="0" dirty="0">
                          <a:effectLst/>
                        </a:rPr>
                        <a:t> </a:t>
                      </a:r>
                      <a:endParaRPr lang="en-150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721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23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590A-7546-42D2-9276-67B292E9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760" y="292100"/>
            <a:ext cx="6750293" cy="1143000"/>
          </a:xfrm>
        </p:spPr>
        <p:txBody>
          <a:bodyPr/>
          <a:lstStyle/>
          <a:p>
            <a:r>
              <a:rPr lang="en-US" sz="3200" kern="0" dirty="0"/>
              <a:t>Art &amp; Architecture Thesaurus </a:t>
            </a:r>
            <a:r>
              <a:rPr lang="hr-HR" sz="3200" kern="0" dirty="0"/>
              <a:t>(</a:t>
            </a:r>
            <a:r>
              <a:rPr lang="hr-HR" sz="3200" dirty="0"/>
              <a:t>AAT)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951C1-54B7-4072-9B60-91D6A31F0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47" y="175276"/>
            <a:ext cx="1730262" cy="114889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503989-D2A9-46DD-9D2E-A3C22C58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47" y="1556792"/>
            <a:ext cx="8516118" cy="4536504"/>
          </a:xfrm>
        </p:spPr>
        <p:txBody>
          <a:bodyPr/>
          <a:lstStyle/>
          <a:p>
            <a:r>
              <a:rPr lang="en-150" sz="3000" dirty="0">
                <a:solidFill>
                  <a:schemeClr val="bg1"/>
                </a:solidFill>
              </a:rPr>
              <a:t>The AAT, as part of the Getty Vocabularies, contains </a:t>
            </a:r>
            <a:r>
              <a:rPr lang="en-US" sz="3000" dirty="0">
                <a:solidFill>
                  <a:schemeClr val="bg1"/>
                </a:solidFill>
              </a:rPr>
              <a:t>multilingual structured terminology: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to describe visual art, architecture, archaeology, archival materials, visual surrogates…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available in Open Access as Linked Open Data (crucial for achieving global interoperability)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AAT is multilingual (availability and visibility of cultural heritage)</a:t>
            </a:r>
          </a:p>
          <a:p>
            <a:pPr lvl="1"/>
            <a:r>
              <a:rPr lang="en-150" dirty="0">
                <a:solidFill>
                  <a:schemeClr val="bg1"/>
                </a:solidFill>
              </a:rPr>
              <a:t>large translation projects are currently underway worldwide</a:t>
            </a:r>
          </a:p>
        </p:txBody>
      </p:sp>
    </p:spTree>
    <p:extLst>
      <p:ext uri="{BB962C8B-B14F-4D97-AF65-F5344CB8AC3E}">
        <p14:creationId xmlns:p14="http://schemas.microsoft.com/office/powerpoint/2010/main" val="340018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5B13-4D20-4F87-AE6D-C8DE06AF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</a:t>
            </a:r>
            <a:r>
              <a:rPr lang="en-150" dirty="0" err="1"/>
              <a:t>hallenges</a:t>
            </a:r>
            <a:r>
              <a:rPr lang="en-150" dirty="0"/>
              <a:t>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F6C73-FF32-4A38-9691-89383DE1C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150" dirty="0"/>
              <a:t>Challenges </a:t>
            </a:r>
          </a:p>
          <a:p>
            <a:pPr lvl="1"/>
            <a:r>
              <a:rPr lang="en-150" sz="2600" dirty="0"/>
              <a:t>terminology contribution and translation projects require the engagement of experts, financial and organizational resources</a:t>
            </a:r>
          </a:p>
          <a:p>
            <a:r>
              <a:rPr lang="en-150" dirty="0"/>
              <a:t>Possible solution </a:t>
            </a:r>
          </a:p>
          <a:p>
            <a:pPr lvl="1"/>
            <a:r>
              <a:rPr lang="en-US" sz="2600" dirty="0"/>
              <a:t>engagement of students through the modification of different methods from crowdsourcing projects (motivation, quality control)</a:t>
            </a:r>
          </a:p>
          <a:p>
            <a:pPr lvl="1"/>
            <a:r>
              <a:rPr lang="en-US" sz="2600" dirty="0"/>
              <a:t>it is necessary to be aware that we are in an educational context (neither are students a crowd, nor is the point in using students to just do some work</a:t>
            </a:r>
            <a:r>
              <a:rPr lang="hr-HR" sz="2600" dirty="0"/>
              <a:t>)</a:t>
            </a:r>
          </a:p>
          <a:p>
            <a:pPr lvl="1"/>
            <a:r>
              <a:rPr lang="en-US" sz="2600" dirty="0"/>
              <a:t> academic crowdsourcing (</a:t>
            </a:r>
            <a:r>
              <a:rPr lang="en-US" sz="2600" i="1" dirty="0"/>
              <a:t>edusourcing</a:t>
            </a:r>
            <a:r>
              <a:rPr lang="en-US" sz="2600" dirty="0"/>
              <a:t>)</a:t>
            </a:r>
            <a:endParaRPr lang="en-150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02938-F1CF-4BC0-A2AE-4E13306A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0EA9-E6D8-45B8-B219-DF96B18ACA4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037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0CA2F13-3CA6-40A6-AA31-4CA9F6FFF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r-Latn-RS" sz="4000" dirty="0"/>
              <a:t>Participants</a:t>
            </a:r>
            <a:endParaRPr lang="en-GB" altLang="sr-Latn-RS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5C20D54-E0CB-41E5-ADE3-53D5D63614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7024" y="1435100"/>
            <a:ext cx="8816976" cy="4538663"/>
          </a:xfrm>
        </p:spPr>
        <p:txBody>
          <a:bodyPr/>
          <a:lstStyle/>
          <a:p>
            <a:pPr>
              <a:defRPr/>
            </a:pPr>
            <a:r>
              <a:rPr lang="en-150" sz="3000" b="1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Experts</a:t>
            </a:r>
            <a:r>
              <a:rPr lang="en-150" sz="30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:</a:t>
            </a:r>
          </a:p>
          <a:p>
            <a:pPr lvl="1">
              <a:defRPr/>
            </a:pPr>
            <a:r>
              <a:rPr lang="en-15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 Museum professionals (Ethnographic Museum, Museum of contemporary art, …)</a:t>
            </a:r>
          </a:p>
          <a:p>
            <a:pPr lvl="1">
              <a:defRPr/>
            </a:pPr>
            <a:r>
              <a:rPr lang="en-15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 University professors</a:t>
            </a:r>
          </a:p>
          <a:p>
            <a:pPr>
              <a:defRPr/>
            </a:pPr>
            <a:r>
              <a:rPr lang="en-150" sz="3000" b="1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Students</a:t>
            </a:r>
            <a:r>
              <a:rPr lang="en-150" sz="30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 attending the course „</a:t>
            </a:r>
            <a:r>
              <a:rPr lang="en-150" sz="3000" i="1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Documentation in Museum” </a:t>
            </a:r>
            <a:r>
              <a:rPr lang="en-150" sz="30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(double major students: </a:t>
            </a:r>
            <a:br>
              <a:rPr lang="en-150" sz="30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</a:br>
            <a:r>
              <a:rPr lang="en-150" sz="30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Information Sciences – Museology +</a:t>
            </a:r>
            <a:br>
              <a:rPr lang="en-150" sz="30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</a:br>
            <a:r>
              <a:rPr lang="en-150" sz="30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Humanities or Language subjects):</a:t>
            </a:r>
          </a:p>
          <a:p>
            <a:pPr lvl="1">
              <a:defRPr/>
            </a:pPr>
            <a:r>
              <a:rPr lang="en-15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 Student group 1, 20 participants (SG1)</a:t>
            </a:r>
          </a:p>
          <a:p>
            <a:pPr lvl="1">
              <a:defRPr/>
            </a:pPr>
            <a:r>
              <a:rPr lang="en-15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 Student group 2, 5 part. (SG2</a:t>
            </a:r>
            <a:r>
              <a:rPr lang="en-150" dirty="0">
                <a:effectLst>
                  <a:outerShdw sx="0" sy="0">
                    <a:srgbClr val="000000"/>
                  </a:outerShdw>
                </a:effectLst>
              </a:rPr>
              <a:t>) - </a:t>
            </a:r>
            <a:r>
              <a:rPr lang="en-15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</a:rPr>
              <a:t>volunteers! </a:t>
            </a:r>
            <a:endParaRPr lang="en-150" altLang="sr-Latn-RS" dirty="0">
              <a:solidFill>
                <a:schemeClr val="bg1"/>
              </a:solidFill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C638602-E497-43C0-B27E-C159E16D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rgbClr val="00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65000"/>
              <a:buFont typeface="Wingdings" panose="05000000000000000000" pitchFamily="2" charset="2"/>
              <a:buChar char="u"/>
              <a:defRPr sz="2800">
                <a:solidFill>
                  <a:srgbClr val="000066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rgbClr val="000066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B3F467-8055-4126-A5C2-47DF724478D1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427F-A2B0-4204-AE74-DA8D93D4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4099"/>
            <a:ext cx="8839200" cy="1143000"/>
          </a:xfrm>
        </p:spPr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the necessary expert roles to the</a:t>
            </a: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9663B-CC04-458D-8B12-FDEF882F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B5812-C728-4C58-80B0-5EF31B31C4C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F10D65-A863-419B-BF00-9F0F2F04D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359881"/>
              </p:ext>
            </p:extLst>
          </p:nvPr>
        </p:nvGraphicFramePr>
        <p:xfrm>
          <a:off x="798777" y="1589609"/>
          <a:ext cx="7546446" cy="5115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4162">
                  <a:extLst>
                    <a:ext uri="{9D8B030D-6E8A-4147-A177-3AD203B41FA5}">
                      <a16:colId xmlns:a16="http://schemas.microsoft.com/office/drawing/2014/main" val="3721337867"/>
                    </a:ext>
                  </a:extLst>
                </a:gridCol>
                <a:gridCol w="2631142">
                  <a:extLst>
                    <a:ext uri="{9D8B030D-6E8A-4147-A177-3AD203B41FA5}">
                      <a16:colId xmlns:a16="http://schemas.microsoft.com/office/drawing/2014/main" val="1524480453"/>
                    </a:ext>
                  </a:extLst>
                </a:gridCol>
                <a:gridCol w="2631142">
                  <a:extLst>
                    <a:ext uri="{9D8B030D-6E8A-4147-A177-3AD203B41FA5}">
                      <a16:colId xmlns:a16="http://schemas.microsoft.com/office/drawing/2014/main" val="1169213996"/>
                    </a:ext>
                  </a:extLst>
                </a:gridCol>
              </a:tblGrid>
              <a:tr h="275344">
                <a:tc rowSpan="2">
                  <a:txBody>
                    <a:bodyPr/>
                    <a:lstStyle/>
                    <a:p>
                      <a:pPr algn="ctr"/>
                      <a:r>
                        <a:rPr lang="en-150" sz="1800" b="1" noProof="0">
                          <a:effectLst/>
                        </a:rPr>
                        <a:t>Terminology translation: expertise required</a:t>
                      </a:r>
                      <a:endParaRPr lang="en-150" sz="1800" b="1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150" sz="1800" b="1" noProof="0">
                          <a:effectLst/>
                        </a:rPr>
                        <a:t>Participants</a:t>
                      </a:r>
                      <a:endParaRPr lang="en-150" sz="1800" b="1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849214"/>
                  </a:ext>
                </a:extLst>
              </a:tr>
              <a:tr h="82603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800" b="1" noProof="0">
                          <a:effectLst/>
                        </a:rPr>
                        <a:t>Experts </a:t>
                      </a:r>
                      <a:br>
                        <a:rPr lang="en-150" sz="1800" b="1" noProof="0">
                          <a:effectLst/>
                        </a:rPr>
                      </a:br>
                      <a:r>
                        <a:rPr lang="en-150" sz="1800" b="0" noProof="0">
                          <a:effectLst/>
                        </a:rPr>
                        <a:t>(Museum professionals, academics, researchers)</a:t>
                      </a:r>
                      <a:endParaRPr lang="en-150" sz="1600" b="0" i="1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800" b="1" noProof="0">
                          <a:effectLst/>
                        </a:rPr>
                        <a:t>Students </a:t>
                      </a:r>
                      <a:br>
                        <a:rPr lang="en-150" sz="1800" b="1" noProof="0">
                          <a:effectLst/>
                        </a:rPr>
                      </a:br>
                      <a:r>
                        <a:rPr lang="en-150" sz="1800" b="0" noProof="0">
                          <a:effectLst/>
                        </a:rPr>
                        <a:t>(SG1 &amp; SG2 student groups)</a:t>
                      </a:r>
                      <a:endParaRPr lang="en-150" sz="1600" b="0" i="1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444230"/>
                  </a:ext>
                </a:extLst>
              </a:tr>
              <a:tr h="977847"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Content experts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Museum professionals, academics, researchers.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Students in humanities study groups (e.g., art history, archaeology, history, cultural anthropology).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48225"/>
                  </a:ext>
                </a:extLst>
              </a:tr>
              <a:tr h="811339"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Language experts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Translators, museum professionals, academics, researchers.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Students of language study groups (e.g. English, Italian…).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519259"/>
                  </a:ext>
                </a:extLst>
              </a:tr>
              <a:tr h="819360"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Thesaurus experts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Academics (information sciences and museology professors).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Students of information sciences (e.g. museology, librarianship, archivists).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65082"/>
                  </a:ext>
                </a:extLst>
              </a:tr>
              <a:tr h="763604"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Technical experts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Academics (information sciences and museology professors).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Students of information sciences.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3452"/>
                  </a:ext>
                </a:extLst>
              </a:tr>
              <a:tr h="642468"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Project coordinators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>
                          <a:effectLst/>
                        </a:rPr>
                        <a:t>Academics (information sciences and museology professors).</a:t>
                      </a:r>
                      <a:endParaRPr lang="en-150" sz="1400" noProof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400" noProof="0" dirty="0">
                          <a:effectLst/>
                        </a:rPr>
                        <a:t>Students of information sciences.</a:t>
                      </a:r>
                      <a:endParaRPr lang="en-150" sz="14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745" marR="6674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627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393F126-1857-4CE2-B2E8-0C73C95BCD14}"/>
              </a:ext>
            </a:extLst>
          </p:cNvPr>
          <p:cNvSpPr/>
          <p:nvPr/>
        </p:nvSpPr>
        <p:spPr bwMode="auto">
          <a:xfrm>
            <a:off x="3059832" y="1556792"/>
            <a:ext cx="5326360" cy="513394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A904-AD47-47BB-9B19-26BBDB3B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01837"/>
            <a:ext cx="8515350" cy="410939"/>
          </a:xfrm>
        </p:spPr>
        <p:txBody>
          <a:bodyPr/>
          <a:lstStyle/>
          <a:p>
            <a:pPr>
              <a:defRPr/>
            </a:pPr>
            <a:r>
              <a:rPr lang="en-GB" dirty="0">
                <a:effectLst>
                  <a:outerShdw sx="0" sy="0">
                    <a:srgbClr val="000000"/>
                  </a:outerShdw>
                </a:effectLst>
              </a:rPr>
              <a:t>Stage 1. </a:t>
            </a:r>
            <a:r>
              <a:rPr lang="hr-HR" dirty="0">
                <a:effectLst>
                  <a:outerShdw sx="0" sy="0">
                    <a:srgbClr val="000000"/>
                  </a:outerShdw>
                </a:effectLst>
              </a:rPr>
              <a:t>S</a:t>
            </a:r>
            <a:r>
              <a:rPr lang="en-GB" dirty="0">
                <a:effectLst>
                  <a:outerShdw sx="0" sy="0">
                    <a:srgbClr val="000000"/>
                  </a:outerShdw>
                </a:effectLst>
              </a:rPr>
              <a:t>election of terms</a:t>
            </a:r>
            <a:br>
              <a:rPr lang="hr-HR" sz="4000" b="1" i="1" dirty="0">
                <a:effectLst>
                  <a:outerShdw sx="0" sy="0">
                    <a:srgbClr val="000000"/>
                  </a:outerShdw>
                </a:effectLst>
              </a:rPr>
            </a:br>
            <a:endParaRPr lang="hr-HR" sz="4000" dirty="0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834CBDCC-B6C4-4AD0-A822-60D6B1CB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rgbClr val="00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65000"/>
              <a:buFont typeface="Wingdings" panose="05000000000000000000" pitchFamily="2" charset="2"/>
              <a:buChar char="u"/>
              <a:defRPr sz="2800">
                <a:solidFill>
                  <a:srgbClr val="000066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rgbClr val="000066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1F1C32-9623-4354-A393-48E26138D2FB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Content Placeholder 7">
            <a:extLst>
              <a:ext uri="{FF2B5EF4-FFF2-40B4-BE49-F238E27FC236}">
                <a16:creationId xmlns:a16="http://schemas.microsoft.com/office/drawing/2014/main" id="{489B4C9B-736F-4B52-B06B-C27C65123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754188"/>
            <a:ext cx="8424862" cy="4811712"/>
          </a:xfrm>
        </p:spPr>
        <p:txBody>
          <a:bodyPr/>
          <a:lstStyle/>
          <a:p>
            <a:r>
              <a:rPr lang="en-150" altLang="sr-Latn-RS" dirty="0">
                <a:solidFill>
                  <a:schemeClr val="bg1"/>
                </a:solidFill>
              </a:rPr>
              <a:t>Selection of terms from the following key domains: </a:t>
            </a:r>
          </a:p>
          <a:p>
            <a:pPr lvl="1"/>
            <a:r>
              <a:rPr lang="en-150" altLang="sr-Latn-RS" dirty="0">
                <a:solidFill>
                  <a:schemeClr val="bg1"/>
                </a:solidFill>
              </a:rPr>
              <a:t>materials, techniques, styles and periods, object names and the author roles</a:t>
            </a:r>
            <a:r>
              <a:rPr lang="hr-HR" altLang="sr-Latn-RS" dirty="0">
                <a:solidFill>
                  <a:schemeClr val="bg1"/>
                </a:solidFill>
              </a:rPr>
              <a:t> (</a:t>
            </a:r>
            <a:r>
              <a:rPr lang="hr-HR" altLang="sr-Latn-RS" dirty="0" err="1">
                <a:solidFill>
                  <a:schemeClr val="bg1"/>
                </a:solidFill>
              </a:rPr>
              <a:t>key</a:t>
            </a:r>
            <a:r>
              <a:rPr lang="hr-HR" altLang="sr-Latn-RS" dirty="0">
                <a:solidFill>
                  <a:schemeClr val="bg1"/>
                </a:solidFill>
              </a:rPr>
              <a:t> </a:t>
            </a:r>
            <a:r>
              <a:rPr lang="hr-HR" altLang="sr-Latn-RS" dirty="0" err="1">
                <a:solidFill>
                  <a:schemeClr val="bg1"/>
                </a:solidFill>
              </a:rPr>
              <a:t>metadata</a:t>
            </a:r>
            <a:r>
              <a:rPr lang="hr-HR" altLang="sr-Latn-RS" dirty="0">
                <a:solidFill>
                  <a:schemeClr val="bg1"/>
                </a:solidFill>
              </a:rPr>
              <a:t> </a:t>
            </a:r>
            <a:r>
              <a:rPr lang="hr-HR" altLang="sr-Latn-RS" dirty="0" err="1">
                <a:solidFill>
                  <a:schemeClr val="bg1"/>
                </a:solidFill>
              </a:rPr>
              <a:t>categories</a:t>
            </a:r>
            <a:r>
              <a:rPr lang="hr-HR" altLang="sr-Latn-RS" dirty="0">
                <a:solidFill>
                  <a:schemeClr val="bg1"/>
                </a:solidFill>
              </a:rPr>
              <a:t>)</a:t>
            </a:r>
            <a:endParaRPr lang="en-150" altLang="sr-Latn-RS" dirty="0">
              <a:solidFill>
                <a:schemeClr val="bg1"/>
              </a:solidFill>
            </a:endParaRPr>
          </a:p>
          <a:p>
            <a:pPr lvl="1"/>
            <a:r>
              <a:rPr lang="en-150" altLang="sr-Latn-RS" dirty="0">
                <a:solidFill>
                  <a:schemeClr val="bg1"/>
                </a:solidFill>
              </a:rPr>
              <a:t>The most frequent terms (N=2000) from the above categories were selected from the partner institutions' collection management databases</a:t>
            </a:r>
            <a:r>
              <a:rPr lang="hr-HR" altLang="sr-Latn-RS" dirty="0">
                <a:solidFill>
                  <a:schemeClr val="bg1"/>
                </a:solidFill>
              </a:rPr>
              <a:t> (most </a:t>
            </a:r>
            <a:r>
              <a:rPr lang="hr-HR" altLang="sr-Latn-RS" dirty="0" err="1">
                <a:solidFill>
                  <a:schemeClr val="bg1"/>
                </a:solidFill>
              </a:rPr>
              <a:t>common</a:t>
            </a:r>
            <a:r>
              <a:rPr lang="hr-HR" altLang="sr-Latn-RS" dirty="0">
                <a:solidFill>
                  <a:schemeClr val="bg1"/>
                </a:solidFill>
              </a:rPr>
              <a:t> </a:t>
            </a:r>
            <a:r>
              <a:rPr lang="hr-HR" altLang="sr-Latn-RS" dirty="0" err="1">
                <a:solidFill>
                  <a:schemeClr val="bg1"/>
                </a:solidFill>
              </a:rPr>
              <a:t>terminology</a:t>
            </a:r>
            <a:r>
              <a:rPr lang="hr-HR" altLang="sr-Latn-RS" dirty="0">
                <a:solidFill>
                  <a:schemeClr val="bg1"/>
                </a:solidFill>
              </a:rPr>
              <a:t>!)</a:t>
            </a:r>
            <a:endParaRPr lang="en-150" altLang="sr-Latn-R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CF2C-0CFA-4BB0-9D90-86F5B871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2100"/>
            <a:ext cx="8365232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dirty="0">
                <a:effectLst>
                  <a:outerShdw sx="0" sy="0">
                    <a:srgbClr val="000000"/>
                  </a:outerShdw>
                </a:effectLst>
              </a:rPr>
              <a:t>Stage 2. </a:t>
            </a:r>
            <a:r>
              <a:rPr lang="hr-HR" dirty="0">
                <a:effectLst>
                  <a:outerShdw sx="0" sy="0">
                    <a:srgbClr val="000000"/>
                  </a:outerShdw>
                </a:effectLst>
              </a:rPr>
              <a:t>S</a:t>
            </a:r>
            <a:r>
              <a:rPr lang="en-GB" dirty="0">
                <a:effectLst>
                  <a:outerShdw sx="0" sy="0">
                    <a:srgbClr val="000000"/>
                  </a:outerShdw>
                </a:effectLst>
              </a:rPr>
              <a:t>election of reference sources</a:t>
            </a:r>
            <a:endParaRPr lang="hr-HR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5DBB0EF-7BC1-4B70-A32A-1208FC999B8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40349" y="1810797"/>
            <a:ext cx="4331651" cy="45386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150" altLang="sr-Latn-RS" sz="2200" dirty="0">
                <a:solidFill>
                  <a:schemeClr val="bg1"/>
                </a:solidFill>
              </a:rPr>
              <a:t>The selection of authoritative scholarly sources and general reference works was carried out through: </a:t>
            </a:r>
          </a:p>
          <a:p>
            <a:pPr lvl="1">
              <a:lnSpc>
                <a:spcPct val="90000"/>
              </a:lnSpc>
            </a:pPr>
            <a:r>
              <a:rPr lang="en-150" altLang="sr-Latn-RS" sz="2200" dirty="0">
                <a:solidFill>
                  <a:schemeClr val="bg1"/>
                </a:solidFill>
              </a:rPr>
              <a:t>analysis of literature of a series of courses (programs of art history, archaeology and ethnology and cultural anthropology)</a:t>
            </a:r>
          </a:p>
          <a:p>
            <a:pPr lvl="1">
              <a:lnSpc>
                <a:spcPct val="90000"/>
              </a:lnSpc>
            </a:pPr>
            <a:r>
              <a:rPr lang="en-150" altLang="sr-Latn-RS" sz="2200" dirty="0">
                <a:solidFill>
                  <a:schemeClr val="bg1"/>
                </a:solidFill>
              </a:rPr>
              <a:t>further consultations with experts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42DB5-42F6-4D77-A3B2-9A74599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810797"/>
            <a:ext cx="3810000" cy="4031744"/>
          </a:xfrm>
          <a:prstGeom prst="rect">
            <a:avLst/>
          </a:prstGeom>
          <a:noFill/>
        </p:spPr>
      </p:pic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A29ABB0-5DA6-4129-9534-BAB716A3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rgbClr val="00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65000"/>
              <a:buFont typeface="Wingdings" panose="05000000000000000000" pitchFamily="2" charset="2"/>
              <a:buChar char="u"/>
              <a:defRPr sz="2800">
                <a:solidFill>
                  <a:srgbClr val="000066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rgbClr val="000066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Char char="•"/>
              <a:defRPr sz="2000">
                <a:solidFill>
                  <a:srgbClr val="000066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8126BB2-3E5E-4CDF-90D4-3509242F1FF5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0403-86E5-478C-83E0-07A08862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21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150" sz="3300" dirty="0">
                <a:effectLst>
                  <a:outerShdw sx="0" sy="0">
                    <a:srgbClr val="000000"/>
                  </a:outerShdw>
                </a:effectLst>
              </a:rPr>
              <a:t>Stage 3. Terms translation and mapping</a:t>
            </a:r>
            <a:br>
              <a:rPr lang="en-150" sz="3300" dirty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150" sz="3300" dirty="0">
                <a:effectLst>
                  <a:outerShdw sx="0" sy="0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953CFE7-DA5D-436A-8EE9-EA83D2FC90D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1506" y="1556792"/>
            <a:ext cx="5126558" cy="54720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150" altLang="sr-Latn-RS" sz="2000" dirty="0">
                <a:solidFill>
                  <a:schemeClr val="bg1"/>
                </a:solidFill>
              </a:rPr>
              <a:t>Activities carried out by </a:t>
            </a:r>
            <a:br>
              <a:rPr lang="en-150" altLang="sr-Latn-RS" sz="2000" dirty="0">
                <a:solidFill>
                  <a:schemeClr val="bg1"/>
                </a:solidFill>
              </a:rPr>
            </a:br>
            <a:r>
              <a:rPr lang="en-150" altLang="sr-Latn-RS" sz="2000" i="1" dirty="0">
                <a:solidFill>
                  <a:schemeClr val="bg1"/>
                </a:solidFill>
              </a:rPr>
              <a:t>Student group 1 </a:t>
            </a:r>
            <a:r>
              <a:rPr lang="en-150" altLang="sr-Latn-RS" sz="2000" dirty="0">
                <a:solidFill>
                  <a:schemeClr val="bg1"/>
                </a:solidFill>
              </a:rPr>
              <a:t>(20 students)</a:t>
            </a:r>
          </a:p>
          <a:p>
            <a:pPr lvl="1">
              <a:lnSpc>
                <a:spcPct val="90000"/>
              </a:lnSpc>
            </a:pPr>
            <a:r>
              <a:rPr lang="en-150" altLang="sr-Latn-RS" sz="2000" dirty="0">
                <a:solidFill>
                  <a:schemeClr val="bg1"/>
                </a:solidFill>
              </a:rPr>
              <a:t>Each individual Croatian term is searched in the following </a:t>
            </a:r>
            <a:r>
              <a:rPr lang="en-150" altLang="sr-Latn-RS" sz="2000" b="1" dirty="0">
                <a:solidFill>
                  <a:schemeClr val="bg1"/>
                </a:solidFill>
              </a:rPr>
              <a:t>online</a:t>
            </a:r>
            <a:r>
              <a:rPr lang="en-150" altLang="sr-Latn-RS" sz="2000" dirty="0">
                <a:solidFill>
                  <a:schemeClr val="bg1"/>
                </a:solidFill>
              </a:rPr>
              <a:t> accessible encyclopedias and lexicographic sources:</a:t>
            </a:r>
          </a:p>
          <a:p>
            <a:pPr lvl="2">
              <a:lnSpc>
                <a:spcPct val="90000"/>
              </a:lnSpc>
            </a:pPr>
            <a:r>
              <a:rPr lang="en-150" altLang="sr-Latn-RS" i="1" dirty="0">
                <a:solidFill>
                  <a:schemeClr val="bg1"/>
                </a:solidFill>
              </a:rPr>
              <a:t>The Croatian encyclopaedia </a:t>
            </a:r>
          </a:p>
          <a:p>
            <a:pPr lvl="2">
              <a:lnSpc>
                <a:spcPct val="90000"/>
              </a:lnSpc>
            </a:pPr>
            <a:r>
              <a:rPr lang="en-150" altLang="sr-Latn-RS" i="1" dirty="0">
                <a:solidFill>
                  <a:schemeClr val="bg1"/>
                </a:solidFill>
              </a:rPr>
              <a:t>The </a:t>
            </a:r>
            <a:r>
              <a:rPr lang="en-150" altLang="sr-Latn-RS" i="1" dirty="0" err="1">
                <a:solidFill>
                  <a:schemeClr val="bg1"/>
                </a:solidFill>
              </a:rPr>
              <a:t>Proleksis</a:t>
            </a:r>
            <a:r>
              <a:rPr lang="en-150" altLang="sr-Latn-RS" i="1" dirty="0">
                <a:solidFill>
                  <a:schemeClr val="bg1"/>
                </a:solidFill>
              </a:rPr>
              <a:t> encyclopaedia online</a:t>
            </a:r>
          </a:p>
          <a:p>
            <a:pPr lvl="2">
              <a:lnSpc>
                <a:spcPct val="90000"/>
              </a:lnSpc>
            </a:pPr>
            <a:r>
              <a:rPr lang="en-150" altLang="sr-Latn-RS" i="1" dirty="0">
                <a:solidFill>
                  <a:schemeClr val="bg1"/>
                </a:solidFill>
              </a:rPr>
              <a:t>STRUNA - Database of Croatian Special Field Terminology </a:t>
            </a:r>
          </a:p>
          <a:p>
            <a:pPr lvl="1">
              <a:lnSpc>
                <a:spcPct val="90000"/>
              </a:lnSpc>
            </a:pPr>
            <a:r>
              <a:rPr lang="en-150" altLang="sr-Latn-RS" sz="2000" dirty="0">
                <a:solidFill>
                  <a:schemeClr val="bg1"/>
                </a:solidFill>
              </a:rPr>
              <a:t>Translation of Scope notes (definitions) from AAT to Croatian</a:t>
            </a:r>
          </a:p>
          <a:p>
            <a:pPr lvl="1">
              <a:lnSpc>
                <a:spcPct val="90000"/>
              </a:lnSpc>
            </a:pPr>
            <a:r>
              <a:rPr lang="en-150" altLang="sr-Latn-RS" sz="2000" dirty="0">
                <a:solidFill>
                  <a:schemeClr val="bg1"/>
                </a:solidFill>
              </a:rPr>
              <a:t>Comparing of AAT definitions with definitions from sources</a:t>
            </a:r>
          </a:p>
          <a:p>
            <a:pPr lvl="1">
              <a:lnSpc>
                <a:spcPct val="90000"/>
              </a:lnSpc>
            </a:pPr>
            <a:r>
              <a:rPr lang="en-150" altLang="sr-Latn-RS" sz="2000" dirty="0">
                <a:solidFill>
                  <a:schemeClr val="bg1"/>
                </a:solidFill>
              </a:rPr>
              <a:t>Mapping and linking terms to AAT (via SPARQL or manually)</a:t>
            </a:r>
          </a:p>
          <a:p>
            <a:pPr marL="0" indent="0">
              <a:lnSpc>
                <a:spcPct val="90000"/>
              </a:lnSpc>
              <a:buNone/>
            </a:pPr>
            <a:endParaRPr lang="en-150" altLang="sr-Latn-RS" sz="15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BCB1AD-B1E2-412B-B87F-B5BBE49B2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3"/>
          <a:stretch/>
        </p:blipFill>
        <p:spPr bwMode="auto">
          <a:xfrm>
            <a:off x="5339395" y="4077072"/>
            <a:ext cx="3468749" cy="23762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Slide Number Placeholder 4">
            <a:extLst>
              <a:ext uri="{FF2B5EF4-FFF2-40B4-BE49-F238E27FC236}">
                <a16:creationId xmlns:a16="http://schemas.microsoft.com/office/drawing/2014/main" id="{D4E49D1D-9B67-42B6-BF4C-98D23C5E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E8A06D36-66CF-4871-BF0F-C0B936E4C979}" type="slidenum">
              <a:rPr lang="en-US" altLang="en-US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 motion">
  <a:themeElements>
    <a:clrScheme name="in motion.pot 1">
      <a:dk1>
        <a:srgbClr val="000000"/>
      </a:dk1>
      <a:lt1>
        <a:srgbClr val="FFFFFF"/>
      </a:lt1>
      <a:dk2>
        <a:srgbClr val="000000"/>
      </a:dk2>
      <a:lt2>
        <a:srgbClr val="FFCC00"/>
      </a:lt2>
      <a:accent1>
        <a:srgbClr val="33CCCC"/>
      </a:accent1>
      <a:accent2>
        <a:srgbClr val="FF00FF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00E7"/>
      </a:accent6>
      <a:hlink>
        <a:srgbClr val="6702FC"/>
      </a:hlink>
      <a:folHlink>
        <a:srgbClr val="1D92FD"/>
      </a:folHlink>
    </a:clrScheme>
    <a:fontScheme name="in motion.po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 motion.pot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33CCCC"/>
        </a:accent1>
        <a:accent2>
          <a:srgbClr val="FF00FF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00E7"/>
        </a:accent6>
        <a:hlink>
          <a:srgbClr val="6702FC"/>
        </a:hlink>
        <a:folHlink>
          <a:srgbClr val="1D92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 motion.pot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8A0000"/>
        </a:accent6>
        <a:hlink>
          <a:srgbClr val="FF00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 motion.po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737373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 motion.pot 4">
        <a:dk1>
          <a:srgbClr val="240157"/>
        </a:dk1>
        <a:lt1>
          <a:srgbClr val="FFFFFF"/>
        </a:lt1>
        <a:dk2>
          <a:srgbClr val="4601AB"/>
        </a:dk2>
        <a:lt2>
          <a:srgbClr val="FFCC00"/>
        </a:lt2>
        <a:accent1>
          <a:srgbClr val="33CCCC"/>
        </a:accent1>
        <a:accent2>
          <a:srgbClr val="FF00FF"/>
        </a:accent2>
        <a:accent3>
          <a:srgbClr val="B0AAD2"/>
        </a:accent3>
        <a:accent4>
          <a:srgbClr val="DADADA"/>
        </a:accent4>
        <a:accent5>
          <a:srgbClr val="ADE2E2"/>
        </a:accent5>
        <a:accent6>
          <a:srgbClr val="E700E7"/>
        </a:accent6>
        <a:hlink>
          <a:srgbClr val="6702FC"/>
        </a:hlink>
        <a:folHlink>
          <a:srgbClr val="1D92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 motion.pot 5">
        <a:dk1>
          <a:srgbClr val="000000"/>
        </a:dk1>
        <a:lt1>
          <a:srgbClr val="FFFFFF"/>
        </a:lt1>
        <a:dk2>
          <a:srgbClr val="660033"/>
        </a:dk2>
        <a:lt2>
          <a:srgbClr val="FFCC00"/>
        </a:lt2>
        <a:accent1>
          <a:srgbClr val="CC9900"/>
        </a:accent1>
        <a:accent2>
          <a:srgbClr val="FF9900"/>
        </a:accent2>
        <a:accent3>
          <a:srgbClr val="B8AAAD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D60093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 motion.pot 6">
        <a:dk1>
          <a:srgbClr val="000000"/>
        </a:dk1>
        <a:lt1>
          <a:srgbClr val="717BAD"/>
        </a:lt1>
        <a:dk2>
          <a:srgbClr val="FFFFFF"/>
        </a:dk2>
        <a:lt2>
          <a:srgbClr val="A9AABB"/>
        </a:lt2>
        <a:accent1>
          <a:srgbClr val="8BB6CB"/>
        </a:accent1>
        <a:accent2>
          <a:srgbClr val="DDDDDD"/>
        </a:accent2>
        <a:accent3>
          <a:srgbClr val="BBBFD3"/>
        </a:accent3>
        <a:accent4>
          <a:srgbClr val="000000"/>
        </a:accent4>
        <a:accent5>
          <a:srgbClr val="C4D7E2"/>
        </a:accent5>
        <a:accent6>
          <a:srgbClr val="C8C8C8"/>
        </a:accent6>
        <a:hlink>
          <a:srgbClr val="53628D"/>
        </a:hlink>
        <a:folHlink>
          <a:srgbClr val="989B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 motion.pot 7">
        <a:dk1>
          <a:srgbClr val="003D50"/>
        </a:dk1>
        <a:lt1>
          <a:srgbClr val="FFFFFF"/>
        </a:lt1>
        <a:dk2>
          <a:srgbClr val="007D7A"/>
        </a:dk2>
        <a:lt2>
          <a:srgbClr val="FFCC66"/>
        </a:lt2>
        <a:accent1>
          <a:srgbClr val="33CCCC"/>
        </a:accent1>
        <a:accent2>
          <a:srgbClr val="00FFFF"/>
        </a:accent2>
        <a:accent3>
          <a:srgbClr val="AABFBE"/>
        </a:accent3>
        <a:accent4>
          <a:srgbClr val="DADADA"/>
        </a:accent4>
        <a:accent5>
          <a:srgbClr val="ADE2E2"/>
        </a:accent5>
        <a:accent6>
          <a:srgbClr val="00E7E7"/>
        </a:accent6>
        <a:hlink>
          <a:srgbClr val="02A3B4"/>
        </a:hlink>
        <a:folHlink>
          <a:srgbClr val="3CB1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 motion.pot 8">
        <a:dk1>
          <a:srgbClr val="000000"/>
        </a:dk1>
        <a:lt1>
          <a:srgbClr val="FFFFFF"/>
        </a:lt1>
        <a:dk2>
          <a:srgbClr val="666699"/>
        </a:dk2>
        <a:lt2>
          <a:srgbClr val="F9EED3"/>
        </a:lt2>
        <a:accent1>
          <a:srgbClr val="FFFFCC"/>
        </a:accent1>
        <a:accent2>
          <a:srgbClr val="D195A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D8791"/>
        </a:accent6>
        <a:hlink>
          <a:srgbClr val="993366"/>
        </a:hlink>
        <a:folHlink>
          <a:srgbClr val="FFD7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 motion.pot 9">
        <a:dk1>
          <a:srgbClr val="000000"/>
        </a:dk1>
        <a:lt1>
          <a:srgbClr val="FFFFFF"/>
        </a:lt1>
        <a:dk2>
          <a:srgbClr val="CC0099"/>
        </a:dk2>
        <a:lt2>
          <a:srgbClr val="FFFFFF"/>
        </a:lt2>
        <a:accent1>
          <a:srgbClr val="FFFFCC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9B900"/>
        </a:accent6>
        <a:hlink>
          <a:srgbClr val="CCFF3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gitalizacija">
  <a:themeElements>
    <a:clrScheme name="Digitalizacij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gitalizacij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izaci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izacij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izacij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izacij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izacij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izacij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izacij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izacij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izacij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izacij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izacij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izacij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1939</Words>
  <Application>Microsoft Office PowerPoint</Application>
  <PresentationFormat>On-screen Show (4:3)</PresentationFormat>
  <Paragraphs>207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</vt:lpstr>
      <vt:lpstr>Latha</vt:lpstr>
      <vt:lpstr>Noto Sans Symbols</vt:lpstr>
      <vt:lpstr>Tahoma</vt:lpstr>
      <vt:lpstr>Times New Roman</vt:lpstr>
      <vt:lpstr>Trebuchet MS</vt:lpstr>
      <vt:lpstr>Verdana</vt:lpstr>
      <vt:lpstr>Wingdings</vt:lpstr>
      <vt:lpstr>in motion</vt:lpstr>
      <vt:lpstr>Digitalizacija</vt:lpstr>
      <vt:lpstr>PowerPoint Presentation</vt:lpstr>
      <vt:lpstr>Collaborative Multilingual Thesauri Development in Educational Context</vt:lpstr>
      <vt:lpstr>Art &amp; Architecture Thesaurus (AAT)</vt:lpstr>
      <vt:lpstr>Challenges and solutions</vt:lpstr>
      <vt:lpstr>Participants</vt:lpstr>
      <vt:lpstr>Assign the necessary expert roles to the participants</vt:lpstr>
      <vt:lpstr>Stage 1. Selection of terms </vt:lpstr>
      <vt:lpstr>Stage 2. Selection of reference sources</vt:lpstr>
      <vt:lpstr>Stage 3. Terms translation and mapping        </vt:lpstr>
      <vt:lpstr>Stage 4. Proof-checking and quality control         </vt:lpstr>
      <vt:lpstr>Stage 5. Review and final verification        </vt:lpstr>
      <vt:lpstr>PowerPoint Presentation</vt:lpstr>
      <vt:lpstr>Further research needed</vt:lpstr>
      <vt:lpstr>Conclusions</vt:lpstr>
      <vt:lpstr>Thank you for attention!   gzlodi@ffzg.hr tivanjko@ffzg.hr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 Zlodi</dc:creator>
  <cp:lastModifiedBy>Goran Zlodi</cp:lastModifiedBy>
  <cp:revision>61</cp:revision>
  <dcterms:created xsi:type="dcterms:W3CDTF">2020-09-29T14:02:07Z</dcterms:created>
  <dcterms:modified xsi:type="dcterms:W3CDTF">2020-11-12T12:39:20Z</dcterms:modified>
</cp:coreProperties>
</file>