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rednji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30" d="100"/>
          <a:sy n="30" d="100"/>
        </p:scale>
        <p:origin x="994"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hr-HR"/>
              <a:t>Kliknite da biste uredili stil naslova matrice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817C9C2B-C45F-4603-BC3A-ED4CD5CB3D46}"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30EA7-05C0-4079-9C46-75063DAB6203}" type="slidenum">
              <a:rPr lang="en-US" smtClean="0"/>
              <a:t>‹#›</a:t>
            </a:fld>
            <a:endParaRPr lang="en-US"/>
          </a:p>
        </p:txBody>
      </p:sp>
    </p:spTree>
    <p:extLst>
      <p:ext uri="{BB962C8B-B14F-4D97-AF65-F5344CB8AC3E}">
        <p14:creationId xmlns:p14="http://schemas.microsoft.com/office/powerpoint/2010/main" val="3755589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817C9C2B-C45F-4603-BC3A-ED4CD5CB3D46}"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30EA7-05C0-4079-9C46-75063DAB6203}" type="slidenum">
              <a:rPr lang="en-US" smtClean="0"/>
              <a:t>‹#›</a:t>
            </a:fld>
            <a:endParaRPr lang="en-US"/>
          </a:p>
        </p:txBody>
      </p:sp>
    </p:spTree>
    <p:extLst>
      <p:ext uri="{BB962C8B-B14F-4D97-AF65-F5344CB8AC3E}">
        <p14:creationId xmlns:p14="http://schemas.microsoft.com/office/powerpoint/2010/main" val="4085879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817C9C2B-C45F-4603-BC3A-ED4CD5CB3D46}"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30EA7-05C0-4079-9C46-75063DAB6203}" type="slidenum">
              <a:rPr lang="en-US" smtClean="0"/>
              <a:t>‹#›</a:t>
            </a:fld>
            <a:endParaRPr lang="en-US"/>
          </a:p>
        </p:txBody>
      </p:sp>
    </p:spTree>
    <p:extLst>
      <p:ext uri="{BB962C8B-B14F-4D97-AF65-F5344CB8AC3E}">
        <p14:creationId xmlns:p14="http://schemas.microsoft.com/office/powerpoint/2010/main" val="213988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817C9C2B-C45F-4603-BC3A-ED4CD5CB3D46}"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30EA7-05C0-4079-9C46-75063DAB6203}" type="slidenum">
              <a:rPr lang="en-US" smtClean="0"/>
              <a:t>‹#›</a:t>
            </a:fld>
            <a:endParaRPr lang="en-US"/>
          </a:p>
        </p:txBody>
      </p:sp>
    </p:spTree>
    <p:extLst>
      <p:ext uri="{BB962C8B-B14F-4D97-AF65-F5344CB8AC3E}">
        <p14:creationId xmlns:p14="http://schemas.microsoft.com/office/powerpoint/2010/main" val="4086298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hr-HR"/>
              <a:t>Kliknite da biste uredili stil naslova matrice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817C9C2B-C45F-4603-BC3A-ED4CD5CB3D46}" type="datetimeFigureOut">
              <a:rPr lang="en-US" smtClean="0"/>
              <a:t>7/3/2023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30EA7-05C0-4079-9C46-75063DAB6203}" type="slidenum">
              <a:rPr lang="en-US" smtClean="0"/>
              <a:t>‹#›</a:t>
            </a:fld>
            <a:endParaRPr lang="en-US"/>
          </a:p>
        </p:txBody>
      </p:sp>
    </p:spTree>
    <p:extLst>
      <p:ext uri="{BB962C8B-B14F-4D97-AF65-F5344CB8AC3E}">
        <p14:creationId xmlns:p14="http://schemas.microsoft.com/office/powerpoint/2010/main" val="1914795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817C9C2B-C45F-4603-BC3A-ED4CD5CB3D46}" type="datetimeFigureOut">
              <a:rPr lang="en-US" smtClean="0"/>
              <a:t>7/3/2023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30EA7-05C0-4079-9C46-75063DAB6203}" type="slidenum">
              <a:rPr lang="en-US" smtClean="0"/>
              <a:t>‹#›</a:t>
            </a:fld>
            <a:endParaRPr lang="en-US"/>
          </a:p>
        </p:txBody>
      </p:sp>
    </p:spTree>
    <p:extLst>
      <p:ext uri="{BB962C8B-B14F-4D97-AF65-F5344CB8AC3E}">
        <p14:creationId xmlns:p14="http://schemas.microsoft.com/office/powerpoint/2010/main" val="2834001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hr-HR"/>
              <a:t>Uredite stilove teksta matrice</a:t>
            </a:r>
          </a:p>
        </p:txBody>
      </p:sp>
      <p:sp>
        <p:nvSpPr>
          <p:cNvPr id="4" name="Content Placeholder 3"/>
          <p:cNvSpPr>
            <a:spLocks noGrp="1"/>
          </p:cNvSpPr>
          <p:nvPr>
            <p:ph sz="half" idx="2"/>
          </p:nvPr>
        </p:nvSpPr>
        <p:spPr>
          <a:xfrm>
            <a:off x="2085368" y="15635264"/>
            <a:ext cx="12807832" cy="22997117"/>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hr-HR"/>
              <a:t>Uredite stilove teksta matrice</a:t>
            </a:r>
          </a:p>
        </p:txBody>
      </p:sp>
      <p:sp>
        <p:nvSpPr>
          <p:cNvPr id="6" name="Content Placeholder 5"/>
          <p:cNvSpPr>
            <a:spLocks noGrp="1"/>
          </p:cNvSpPr>
          <p:nvPr>
            <p:ph sz="quarter" idx="4"/>
          </p:nvPr>
        </p:nvSpPr>
        <p:spPr>
          <a:xfrm>
            <a:off x="15326828" y="15635264"/>
            <a:ext cx="12870909" cy="22997117"/>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817C9C2B-C45F-4603-BC3A-ED4CD5CB3D46}" type="datetimeFigureOut">
              <a:rPr lang="en-US" smtClean="0"/>
              <a:t>7/3/2023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530EA7-05C0-4079-9C46-75063DAB6203}" type="slidenum">
              <a:rPr lang="en-US" smtClean="0"/>
              <a:t>‹#›</a:t>
            </a:fld>
            <a:endParaRPr lang="en-US"/>
          </a:p>
        </p:txBody>
      </p:sp>
    </p:spTree>
    <p:extLst>
      <p:ext uri="{BB962C8B-B14F-4D97-AF65-F5344CB8AC3E}">
        <p14:creationId xmlns:p14="http://schemas.microsoft.com/office/powerpoint/2010/main" val="2536681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817C9C2B-C45F-4603-BC3A-ED4CD5CB3D46}" type="datetimeFigureOut">
              <a:rPr lang="en-US" smtClean="0"/>
              <a:t>7/3/2023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530EA7-05C0-4079-9C46-75063DAB6203}" type="slidenum">
              <a:rPr lang="en-US" smtClean="0"/>
              <a:t>‹#›</a:t>
            </a:fld>
            <a:endParaRPr lang="en-US"/>
          </a:p>
        </p:txBody>
      </p:sp>
    </p:spTree>
    <p:extLst>
      <p:ext uri="{BB962C8B-B14F-4D97-AF65-F5344CB8AC3E}">
        <p14:creationId xmlns:p14="http://schemas.microsoft.com/office/powerpoint/2010/main" val="1936900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C9C2B-C45F-4603-BC3A-ED4CD5CB3D46}" type="datetimeFigureOut">
              <a:rPr lang="en-US" smtClean="0"/>
              <a:t>7/3/2023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530EA7-05C0-4079-9C46-75063DAB6203}" type="slidenum">
              <a:rPr lang="en-US" smtClean="0"/>
              <a:t>‹#›</a:t>
            </a:fld>
            <a:endParaRPr lang="en-US"/>
          </a:p>
        </p:txBody>
      </p:sp>
    </p:spTree>
    <p:extLst>
      <p:ext uri="{BB962C8B-B14F-4D97-AF65-F5344CB8AC3E}">
        <p14:creationId xmlns:p14="http://schemas.microsoft.com/office/powerpoint/2010/main" val="1524368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hr-HR"/>
              <a:t>Kliknite da biste uredili stil naslova matrice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hr-HR"/>
              <a:t>Uredite stilove teksta matrice</a:t>
            </a:r>
          </a:p>
        </p:txBody>
      </p:sp>
      <p:sp>
        <p:nvSpPr>
          <p:cNvPr id="5" name="Date Placeholder 4"/>
          <p:cNvSpPr>
            <a:spLocks noGrp="1"/>
          </p:cNvSpPr>
          <p:nvPr>
            <p:ph type="dt" sz="half" idx="10"/>
          </p:nvPr>
        </p:nvSpPr>
        <p:spPr/>
        <p:txBody>
          <a:bodyPr/>
          <a:lstStyle/>
          <a:p>
            <a:fld id="{817C9C2B-C45F-4603-BC3A-ED4CD5CB3D46}" type="datetimeFigureOut">
              <a:rPr lang="en-US" smtClean="0"/>
              <a:t>7/3/2023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30EA7-05C0-4079-9C46-75063DAB6203}" type="slidenum">
              <a:rPr lang="en-US" smtClean="0"/>
              <a:t>‹#›</a:t>
            </a:fld>
            <a:endParaRPr lang="en-US"/>
          </a:p>
        </p:txBody>
      </p:sp>
    </p:spTree>
    <p:extLst>
      <p:ext uri="{BB962C8B-B14F-4D97-AF65-F5344CB8AC3E}">
        <p14:creationId xmlns:p14="http://schemas.microsoft.com/office/powerpoint/2010/main" val="611838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hr-HR"/>
              <a:t>Kliknite ikonu da biste dodali  sliku</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hr-HR"/>
              <a:t>Uredite stilove teksta matrice</a:t>
            </a:r>
          </a:p>
        </p:txBody>
      </p:sp>
      <p:sp>
        <p:nvSpPr>
          <p:cNvPr id="5" name="Date Placeholder 4"/>
          <p:cNvSpPr>
            <a:spLocks noGrp="1"/>
          </p:cNvSpPr>
          <p:nvPr>
            <p:ph type="dt" sz="half" idx="10"/>
          </p:nvPr>
        </p:nvSpPr>
        <p:spPr/>
        <p:txBody>
          <a:bodyPr/>
          <a:lstStyle/>
          <a:p>
            <a:fld id="{817C9C2B-C45F-4603-BC3A-ED4CD5CB3D46}" type="datetimeFigureOut">
              <a:rPr lang="en-US" smtClean="0"/>
              <a:t>7/3/2023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30EA7-05C0-4079-9C46-75063DAB6203}" type="slidenum">
              <a:rPr lang="en-US" smtClean="0"/>
              <a:t>‹#›</a:t>
            </a:fld>
            <a:endParaRPr lang="en-US"/>
          </a:p>
        </p:txBody>
      </p:sp>
    </p:spTree>
    <p:extLst>
      <p:ext uri="{BB962C8B-B14F-4D97-AF65-F5344CB8AC3E}">
        <p14:creationId xmlns:p14="http://schemas.microsoft.com/office/powerpoint/2010/main" val="264257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817C9C2B-C45F-4603-BC3A-ED4CD5CB3D46}" type="datetimeFigureOut">
              <a:rPr lang="en-US" smtClean="0"/>
              <a:t>7/3/2023</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8B530EA7-05C0-4079-9C46-75063DAB6203}" type="slidenum">
              <a:rPr lang="en-US" smtClean="0"/>
              <a:t>‹#›</a:t>
            </a:fld>
            <a:endParaRPr lang="en-US"/>
          </a:p>
        </p:txBody>
      </p:sp>
    </p:spTree>
    <p:extLst>
      <p:ext uri="{BB962C8B-B14F-4D97-AF65-F5344CB8AC3E}">
        <p14:creationId xmlns:p14="http://schemas.microsoft.com/office/powerpoint/2010/main" val="935718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weave">
          <a:fgClr>
            <a:schemeClr val="bg2"/>
          </a:fgClr>
          <a:bgClr>
            <a:schemeClr val="bg1"/>
          </a:bgClr>
        </a:pattFill>
        <a:effectLst/>
      </p:bgPr>
    </p:bg>
    <p:spTree>
      <p:nvGrpSpPr>
        <p:cNvPr id="1" name=""/>
        <p:cNvGrpSpPr/>
        <p:nvPr/>
      </p:nvGrpSpPr>
      <p:grpSpPr>
        <a:xfrm>
          <a:off x="0" y="0"/>
          <a:ext cx="0" cy="0"/>
          <a:chOff x="0" y="0"/>
          <a:chExt cx="0" cy="0"/>
        </a:xfrm>
      </p:grpSpPr>
      <p:sp>
        <p:nvSpPr>
          <p:cNvPr id="7" name="Pravokutnik 6">
            <a:extLst>
              <a:ext uri="{FF2B5EF4-FFF2-40B4-BE49-F238E27FC236}">
                <a16:creationId xmlns:a16="http://schemas.microsoft.com/office/drawing/2014/main" id="{83F46EE5-5FCF-41E8-8B36-C650CEA2413A}"/>
              </a:ext>
            </a:extLst>
          </p:cNvPr>
          <p:cNvSpPr/>
          <p:nvPr/>
        </p:nvSpPr>
        <p:spPr>
          <a:xfrm>
            <a:off x="4624138" y="1524227"/>
            <a:ext cx="21571807" cy="830997"/>
          </a:xfrm>
          <a:prstGeom prst="rect">
            <a:avLst/>
          </a:prstGeom>
        </p:spPr>
        <p:txBody>
          <a:bodyPr wrap="square">
            <a:spAutoFit/>
          </a:bodyPr>
          <a:lstStyle/>
          <a:p>
            <a:r>
              <a:rPr lang="en-US" sz="4800">
                <a:solidFill>
                  <a:srgbClr val="660033"/>
                </a:solidFill>
                <a:latin typeface="Arial" panose="020B0604020202020204" pitchFamily="34" charset="0"/>
                <a:ea typeface="Times New Roman" panose="02020603050405020304" pitchFamily="18" charset="0"/>
                <a:cs typeface="Arial" panose="020B0604020202020204" pitchFamily="34" charset="0"/>
              </a:rPr>
              <a:t>INDIVIDUAL-LEVEL MULTICULTURALISM AND CULTURAL INTELLIGENCE </a:t>
            </a:r>
            <a:endParaRPr lang="en-US" sz="4800">
              <a:solidFill>
                <a:srgbClr val="660033"/>
              </a:solidFill>
              <a:latin typeface="Arial" panose="020B0604020202020204" pitchFamily="34" charset="0"/>
              <a:cs typeface="Arial" panose="020B0604020202020204" pitchFamily="34" charset="0"/>
            </a:endParaRPr>
          </a:p>
        </p:txBody>
      </p:sp>
      <p:sp>
        <p:nvSpPr>
          <p:cNvPr id="8" name="Pravokutnik 7">
            <a:extLst>
              <a:ext uri="{FF2B5EF4-FFF2-40B4-BE49-F238E27FC236}">
                <a16:creationId xmlns:a16="http://schemas.microsoft.com/office/drawing/2014/main" id="{3C7D0B7D-68F3-43F1-AB4D-630243C8B068}"/>
              </a:ext>
            </a:extLst>
          </p:cNvPr>
          <p:cNvSpPr/>
          <p:nvPr/>
        </p:nvSpPr>
        <p:spPr>
          <a:xfrm>
            <a:off x="2794436" y="3030523"/>
            <a:ext cx="23079711" cy="2039469"/>
          </a:xfrm>
          <a:prstGeom prst="rect">
            <a:avLst/>
          </a:prstGeom>
        </p:spPr>
        <p:txBody>
          <a:bodyPr wrap="square">
            <a:spAutoFit/>
          </a:bodyPr>
          <a:lstStyle/>
          <a:p>
            <a:pPr>
              <a:lnSpc>
                <a:spcPct val="107000"/>
              </a:lnSpc>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Ana </a:t>
            </a:r>
            <a:r>
              <a:rPr lang="en-US" sz="2400" dirty="0" err="1">
                <a:latin typeface="Arial" panose="020B0604020202020204" pitchFamily="34" charset="0"/>
                <a:ea typeface="Calibri" panose="020F0502020204030204" pitchFamily="34" charset="0"/>
                <a:cs typeface="Arial" panose="020B0604020202020204" pitchFamily="34" charset="0"/>
              </a:rPr>
              <a:t>Butković</a:t>
            </a:r>
            <a:r>
              <a:rPr lang="en-US" sz="2400" dirty="0">
                <a:latin typeface="Arial" panose="020B0604020202020204" pitchFamily="34" charset="0"/>
                <a:ea typeface="Calibri" panose="020F0502020204030204" pitchFamily="34" charset="0"/>
                <a:cs typeface="Arial" panose="020B0604020202020204" pitchFamily="34" charset="0"/>
              </a:rPr>
              <a:t>, Department of Psychology, Faculty of Humanities and Social Sciences, University of Zagreb, Croatia, </a:t>
            </a:r>
            <a:r>
              <a:rPr lang="en-US" sz="2400" dirty="0" err="1">
                <a:latin typeface="Arial" panose="020B0604020202020204" pitchFamily="34" charset="0"/>
                <a:ea typeface="Calibri" panose="020F0502020204030204" pitchFamily="34" charset="0"/>
                <a:cs typeface="Arial" panose="020B0604020202020204" pitchFamily="34" charset="0"/>
              </a:rPr>
              <a:t>abutkovic@ffzg</a:t>
            </a:r>
            <a:r>
              <a:rPr lang="en-US" sz="2400" dirty="0">
                <a:latin typeface="Arial" panose="020B0604020202020204" pitchFamily="34" charset="0"/>
                <a:ea typeface="Calibri" panose="020F0502020204030204" pitchFamily="34" charset="0"/>
                <a:cs typeface="Arial" panose="020B0604020202020204" pitchFamily="34" charset="0"/>
              </a:rPr>
              <a:t>.</a:t>
            </a:r>
            <a:r>
              <a:rPr lang="hr-HR" sz="2400" dirty="0" err="1">
                <a:latin typeface="Arial" panose="020B0604020202020204" pitchFamily="34" charset="0"/>
                <a:ea typeface="Calibri" panose="020F0502020204030204" pitchFamily="34" charset="0"/>
                <a:cs typeface="Arial" panose="020B0604020202020204" pitchFamily="34" charset="0"/>
              </a:rPr>
              <a:t>unizg</a:t>
            </a:r>
            <a:r>
              <a:rPr lang="hr-HR" sz="2400" dirty="0">
                <a:latin typeface="Arial" panose="020B0604020202020204" pitchFamily="34" charset="0"/>
                <a:ea typeface="Calibri" panose="020F0502020204030204" pitchFamily="34" charset="0"/>
                <a:cs typeface="Arial" panose="020B0604020202020204" pitchFamily="34" charset="0"/>
              </a:rPr>
              <a:t>.</a:t>
            </a:r>
            <a:r>
              <a:rPr lang="en-US" sz="2400" dirty="0" err="1">
                <a:latin typeface="Arial" panose="020B0604020202020204" pitchFamily="34" charset="0"/>
                <a:ea typeface="Calibri" panose="020F0502020204030204" pitchFamily="34" charset="0"/>
                <a:cs typeface="Arial" panose="020B0604020202020204" pitchFamily="34" charset="0"/>
              </a:rPr>
              <a:t>hr</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Irma </a:t>
            </a:r>
            <a:r>
              <a:rPr lang="en-US" sz="2400" dirty="0" err="1">
                <a:latin typeface="Arial" panose="020B0604020202020204" pitchFamily="34" charset="0"/>
                <a:ea typeface="Calibri" panose="020F0502020204030204" pitchFamily="34" charset="0"/>
                <a:cs typeface="Arial" panose="020B0604020202020204" pitchFamily="34" charset="0"/>
              </a:rPr>
              <a:t>Brković</a:t>
            </a:r>
            <a:r>
              <a:rPr lang="en-US" sz="2400" dirty="0">
                <a:latin typeface="Arial" panose="020B0604020202020204" pitchFamily="34" charset="0"/>
                <a:ea typeface="Calibri" panose="020F0502020204030204" pitchFamily="34" charset="0"/>
                <a:cs typeface="Arial" panose="020B0604020202020204" pitchFamily="34" charset="0"/>
              </a:rPr>
              <a:t>, Department of Pedagogical, Curricular and Professional Studies, University of Gothenburg, Sweden, irma.brkovic@gu.se</a:t>
            </a:r>
          </a:p>
          <a:p>
            <a:pPr>
              <a:lnSpc>
                <a:spcPct val="107000"/>
              </a:lnSpc>
              <a:spcAft>
                <a:spcPts val="0"/>
              </a:spcAft>
            </a:pPr>
            <a:r>
              <a:rPr lang="en-US" sz="2400" dirty="0" err="1">
                <a:latin typeface="Arial" panose="020B0604020202020204" pitchFamily="34" charset="0"/>
                <a:ea typeface="Calibri" panose="020F0502020204030204" pitchFamily="34" charset="0"/>
                <a:cs typeface="Arial" panose="020B0604020202020204" pitchFamily="34" charset="0"/>
              </a:rPr>
              <a:t>Gordana</a:t>
            </a: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err="1">
                <a:latin typeface="Arial" panose="020B0604020202020204" pitchFamily="34" charset="0"/>
                <a:ea typeface="Calibri" panose="020F0502020204030204" pitchFamily="34" charset="0"/>
                <a:cs typeface="Arial" panose="020B0604020202020204" pitchFamily="34" charset="0"/>
              </a:rPr>
              <a:t>Keresteš</a:t>
            </a:r>
            <a:r>
              <a:rPr lang="en-US" sz="2400" dirty="0">
                <a:latin typeface="Arial" panose="020B0604020202020204" pitchFamily="34" charset="0"/>
                <a:ea typeface="Calibri" panose="020F0502020204030204" pitchFamily="34" charset="0"/>
                <a:cs typeface="Arial" panose="020B0604020202020204" pitchFamily="34" charset="0"/>
              </a:rPr>
              <a:t>, Department of Psychology, Faculty of Humanities and Social Sciences, University of Zagreb, Croatia, </a:t>
            </a:r>
            <a:r>
              <a:rPr lang="en-US" sz="2400" dirty="0" err="1">
                <a:latin typeface="Arial" panose="020B0604020202020204" pitchFamily="34" charset="0"/>
                <a:ea typeface="Calibri" panose="020F0502020204030204" pitchFamily="34" charset="0"/>
                <a:cs typeface="Arial" panose="020B0604020202020204" pitchFamily="34" charset="0"/>
              </a:rPr>
              <a:t>gkerestes@ffzg</a:t>
            </a:r>
            <a:r>
              <a:rPr lang="en-US" sz="2400" dirty="0">
                <a:latin typeface="Arial" panose="020B0604020202020204" pitchFamily="34" charset="0"/>
                <a:ea typeface="Calibri" panose="020F0502020204030204" pitchFamily="34" charset="0"/>
                <a:cs typeface="Arial" panose="020B0604020202020204" pitchFamily="34" charset="0"/>
              </a:rPr>
              <a:t>.</a:t>
            </a:r>
            <a:r>
              <a:rPr lang="hr-HR" sz="2400" dirty="0" err="1">
                <a:latin typeface="Arial" panose="020B0604020202020204" pitchFamily="34" charset="0"/>
                <a:ea typeface="Calibri" panose="020F0502020204030204" pitchFamily="34" charset="0"/>
                <a:cs typeface="Arial" panose="020B0604020202020204" pitchFamily="34" charset="0"/>
              </a:rPr>
              <a:t>unizg</a:t>
            </a:r>
            <a:r>
              <a:rPr lang="hr-HR" sz="2400" dirty="0">
                <a:latin typeface="Arial" panose="020B0604020202020204" pitchFamily="34" charset="0"/>
                <a:ea typeface="Calibri" panose="020F0502020204030204" pitchFamily="34" charset="0"/>
                <a:cs typeface="Arial" panose="020B0604020202020204" pitchFamily="34" charset="0"/>
              </a:rPr>
              <a:t>.</a:t>
            </a:r>
            <a:r>
              <a:rPr lang="en-US" sz="2400" dirty="0" err="1">
                <a:latin typeface="Arial" panose="020B0604020202020204" pitchFamily="34" charset="0"/>
                <a:ea typeface="Calibri" panose="020F0502020204030204" pitchFamily="34" charset="0"/>
                <a:cs typeface="Arial" panose="020B0604020202020204" pitchFamily="34" charset="0"/>
              </a:rPr>
              <a:t>hr</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US" sz="2400" dirty="0" err="1">
                <a:latin typeface="Arial" panose="020B0604020202020204" pitchFamily="34" charset="0"/>
                <a:ea typeface="Calibri" panose="020F0502020204030204" pitchFamily="34" charset="0"/>
                <a:cs typeface="Arial" panose="020B0604020202020204" pitchFamily="34" charset="0"/>
              </a:rPr>
              <a:t>Ivona</a:t>
            </a: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err="1">
                <a:latin typeface="Arial" panose="020B0604020202020204" pitchFamily="34" charset="0"/>
                <a:ea typeface="Calibri" panose="020F0502020204030204" pitchFamily="34" charset="0"/>
                <a:cs typeface="Arial" panose="020B0604020202020204" pitchFamily="34" charset="0"/>
              </a:rPr>
              <a:t>Grgurinović</a:t>
            </a:r>
            <a:r>
              <a:rPr lang="en-US" sz="2400" dirty="0">
                <a:latin typeface="Arial" panose="020B0604020202020204" pitchFamily="34" charset="0"/>
                <a:ea typeface="Calibri" panose="020F0502020204030204" pitchFamily="34" charset="0"/>
                <a:cs typeface="Arial" panose="020B0604020202020204" pitchFamily="34" charset="0"/>
              </a:rPr>
              <a:t>, Department of Ethnology and Cultural Anthropology</a:t>
            </a:r>
            <a:r>
              <a:rPr lang="en-US" sz="2400" b="1" dirty="0">
                <a:latin typeface="Arial" panose="020B0604020202020204" pitchFamily="34" charset="0"/>
                <a:ea typeface="Calibri" panose="020F0502020204030204" pitchFamily="34" charset="0"/>
                <a:cs typeface="Arial" panose="020B0604020202020204" pitchFamily="34" charset="0"/>
              </a:rPr>
              <a:t>, </a:t>
            </a:r>
            <a:r>
              <a:rPr lang="en-US" sz="2400" dirty="0">
                <a:latin typeface="Arial" panose="020B0604020202020204" pitchFamily="34" charset="0"/>
                <a:ea typeface="Calibri" panose="020F0502020204030204" pitchFamily="34" charset="0"/>
                <a:cs typeface="Arial" panose="020B0604020202020204" pitchFamily="34" charset="0"/>
              </a:rPr>
              <a:t>Faculty of Humanities and Social Sciences, University of Zagreb, Croatia, </a:t>
            </a:r>
            <a:r>
              <a:rPr lang="en-US" sz="2400" dirty="0" err="1">
                <a:latin typeface="Arial" panose="020B0604020202020204" pitchFamily="34" charset="0"/>
                <a:ea typeface="Calibri" panose="020F0502020204030204" pitchFamily="34" charset="0"/>
                <a:cs typeface="Arial" panose="020B0604020202020204" pitchFamily="34" charset="0"/>
              </a:rPr>
              <a:t>igrgurin@ffzg</a:t>
            </a:r>
            <a:r>
              <a:rPr lang="en-US" sz="2400" dirty="0">
                <a:latin typeface="Arial" panose="020B0604020202020204" pitchFamily="34" charset="0"/>
                <a:ea typeface="Calibri" panose="020F0502020204030204" pitchFamily="34" charset="0"/>
                <a:cs typeface="Arial" panose="020B0604020202020204" pitchFamily="34" charset="0"/>
              </a:rPr>
              <a:t>.</a:t>
            </a:r>
            <a:r>
              <a:rPr lang="hr-HR" sz="2400" dirty="0" err="1">
                <a:latin typeface="Arial" panose="020B0604020202020204" pitchFamily="34" charset="0"/>
                <a:ea typeface="Calibri" panose="020F0502020204030204" pitchFamily="34" charset="0"/>
                <a:cs typeface="Arial" panose="020B0604020202020204" pitchFamily="34" charset="0"/>
              </a:rPr>
              <a:t>unizg</a:t>
            </a:r>
            <a:r>
              <a:rPr lang="hr-HR" sz="2400" dirty="0">
                <a:latin typeface="Arial" panose="020B0604020202020204" pitchFamily="34" charset="0"/>
                <a:ea typeface="Calibri" panose="020F0502020204030204" pitchFamily="34" charset="0"/>
                <a:cs typeface="Arial" panose="020B0604020202020204" pitchFamily="34" charset="0"/>
              </a:rPr>
              <a:t>.</a:t>
            </a:r>
            <a:r>
              <a:rPr lang="en-US" sz="2400" dirty="0" err="1">
                <a:latin typeface="Arial" panose="020B0604020202020204" pitchFamily="34" charset="0"/>
                <a:ea typeface="Calibri" panose="020F0502020204030204" pitchFamily="34" charset="0"/>
                <a:cs typeface="Arial" panose="020B0604020202020204" pitchFamily="34" charset="0"/>
              </a:rPr>
              <a:t>hr</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Melita </a:t>
            </a:r>
            <a:r>
              <a:rPr lang="en-US" sz="2400" dirty="0" err="1">
                <a:latin typeface="Arial" panose="020B0604020202020204" pitchFamily="34" charset="0"/>
                <a:ea typeface="Calibri" panose="020F0502020204030204" pitchFamily="34" charset="0"/>
                <a:cs typeface="Arial" panose="020B0604020202020204" pitchFamily="34" charset="0"/>
              </a:rPr>
              <a:t>Puklek</a:t>
            </a: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err="1">
                <a:latin typeface="Arial" panose="020B0604020202020204" pitchFamily="34" charset="0"/>
                <a:ea typeface="Calibri" panose="020F0502020204030204" pitchFamily="34" charset="0"/>
                <a:cs typeface="Arial" panose="020B0604020202020204" pitchFamily="34" charset="0"/>
              </a:rPr>
              <a:t>Levpušček</a:t>
            </a:r>
            <a:r>
              <a:rPr lang="en-US" sz="2400" dirty="0">
                <a:latin typeface="Arial" panose="020B0604020202020204" pitchFamily="34" charset="0"/>
                <a:ea typeface="Calibri" panose="020F0502020204030204" pitchFamily="34" charset="0"/>
                <a:cs typeface="Arial" panose="020B0604020202020204" pitchFamily="34" charset="0"/>
              </a:rPr>
              <a:t>, Department of Psychology, Faculty of Arts, University of Ljubljana, Slovenia, Melita.PuklekLevpuscek@ff.uni-lj.si</a:t>
            </a:r>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Pravokutnik 8">
            <a:extLst>
              <a:ext uri="{FF2B5EF4-FFF2-40B4-BE49-F238E27FC236}">
                <a16:creationId xmlns:a16="http://schemas.microsoft.com/office/drawing/2014/main" id="{5FE5BBA9-CC00-4CC2-AF0D-D18412C02576}"/>
              </a:ext>
            </a:extLst>
          </p:cNvPr>
          <p:cNvSpPr/>
          <p:nvPr/>
        </p:nvSpPr>
        <p:spPr>
          <a:xfrm>
            <a:off x="1197517" y="7987830"/>
            <a:ext cx="27919405" cy="6117829"/>
          </a:xfrm>
          <a:prstGeom prst="rect">
            <a:avLst/>
          </a:prstGeom>
        </p:spPr>
        <p:txBody>
          <a:bodyPr wrap="square">
            <a:spAutoFit/>
          </a:bodyPr>
          <a:lstStyle/>
          <a:p>
            <a:pPr algn="just">
              <a:lnSpc>
                <a:spcPct val="150000"/>
              </a:lnSpc>
              <a:spcAft>
                <a:spcPts val="0"/>
              </a:spcAft>
            </a:pPr>
            <a:r>
              <a:rPr lang="en-US" sz="2400">
                <a:latin typeface="Arial" panose="020B0604020202020204" pitchFamily="34" charset="0"/>
                <a:ea typeface="Calibri" panose="020F0502020204030204" pitchFamily="34" charset="0"/>
                <a:cs typeface="Arial" panose="020B0604020202020204" pitchFamily="34" charset="0"/>
              </a:rPr>
              <a:t>Today’s society is becoming increasingly culturally diverse which means that individual differences in the capability to function effectively in situations characterized by cultural diversity, which is defined as cultural intelligence (CQ; Ang &amp; Van Dyne, 2008), are becoming more important for every day functioning. As societies become more culturally diverse, so do the classrooms. Olsson (2022) reports that around 40% of preschoolers in Sweden in 2020 were coming from families with culturally diverse backgrounds. Early and Ang (2003) first introduced the concept of CQ and conceptualized it as a multidimensional construct comprising four dimensions – metacognitive, cognitive, motivational and behavioral CQ. </a:t>
            </a:r>
          </a:p>
          <a:p>
            <a:pPr algn="just">
              <a:lnSpc>
                <a:spcPct val="150000"/>
              </a:lnSpc>
              <a:spcAft>
                <a:spcPts val="0"/>
              </a:spcAft>
            </a:pPr>
            <a:r>
              <a:rPr lang="en-US" sz="2400">
                <a:latin typeface="Arial" panose="020B0604020202020204" pitchFamily="34" charset="0"/>
                <a:cs typeface="Arial" panose="020B0604020202020204" pitchFamily="34" charset="0"/>
              </a:rPr>
              <a:t>Multiculturalism, defined as the experience of having been exposed to and having internalized two or more cultures (Hong et al., 2000; Nguyen &amp; Benet-Martínez, 2007), is a relatively new antecedent of CQ examined in the literature. Korzilius et al. (2017) found in a sample of employees in the Netherlands that individuals who reported higher multiculturalism had a higher total CQ score. In another study in the US results showed that business students with bicultural identity who perceived their cultural identities as integrated and compatible had higher cognitive and metacognitive CQ (Dheer &amp; Lenartowicz, 2018). </a:t>
            </a:r>
          </a:p>
          <a:p>
            <a:pPr algn="just">
              <a:lnSpc>
                <a:spcPct val="150000"/>
              </a:lnSpc>
              <a:spcAft>
                <a:spcPts val="0"/>
              </a:spcAft>
            </a:pPr>
            <a:r>
              <a:rPr lang="en-US" sz="2400">
                <a:latin typeface="Arial" panose="020B0604020202020204" pitchFamily="34" charset="0"/>
                <a:ea typeface="Calibri" panose="020F0502020204030204" pitchFamily="34" charset="0"/>
                <a:cs typeface="Arial" panose="020B0604020202020204" pitchFamily="34" charset="0"/>
              </a:rPr>
              <a:t>Recently Vora et al. (2019) suggested studying the phenomenon of individual-level multiculturalism, which encompasses three necessary conditions – a degree of knowledge of, identification with, and internalization of more than one societal culture. The aim of this study was to examine the association between individual-level multiculturalism and four different aspects of CQ (metacognitive, cognitive, motivational, behavioral) in a sample of teachers and student teachers in Sweden.</a:t>
            </a:r>
          </a:p>
          <a:p>
            <a:pPr algn="just">
              <a:lnSpc>
                <a:spcPct val="150000"/>
              </a:lnSpc>
              <a:spcAft>
                <a:spcPts val="0"/>
              </a:spcAft>
            </a:pPr>
            <a:endParaRPr lang="en-US" sz="2400">
              <a:effectLst/>
              <a:latin typeface="Arial" panose="020B0604020202020204" pitchFamily="34" charset="0"/>
              <a:ea typeface="Calibri" panose="020F0502020204030204" pitchFamily="34" charset="0"/>
              <a:cs typeface="Arial" panose="020B0604020202020204" pitchFamily="34" charset="0"/>
            </a:endParaRPr>
          </a:p>
        </p:txBody>
      </p:sp>
      <p:sp>
        <p:nvSpPr>
          <p:cNvPr id="10" name="Pravokutnik 9">
            <a:extLst>
              <a:ext uri="{FF2B5EF4-FFF2-40B4-BE49-F238E27FC236}">
                <a16:creationId xmlns:a16="http://schemas.microsoft.com/office/drawing/2014/main" id="{2E5165B8-E1E3-4162-8A62-B2942AA67D14}"/>
              </a:ext>
            </a:extLst>
          </p:cNvPr>
          <p:cNvSpPr/>
          <p:nvPr/>
        </p:nvSpPr>
        <p:spPr>
          <a:xfrm>
            <a:off x="2181652" y="18043231"/>
            <a:ext cx="12374607" cy="9441815"/>
          </a:xfrm>
          <a:prstGeom prst="rect">
            <a:avLst/>
          </a:prstGeom>
        </p:spPr>
        <p:txBody>
          <a:bodyPr wrap="square">
            <a:spAutoFit/>
          </a:bodyPr>
          <a:lstStyle/>
          <a:p>
            <a:pPr algn="just">
              <a:lnSpc>
                <a:spcPct val="150000"/>
              </a:lnSpc>
            </a:pPr>
            <a:r>
              <a:rPr lang="en-US" sz="2400">
                <a:latin typeface="Arial" panose="020B0604020202020204" pitchFamily="34" charset="0"/>
                <a:ea typeface="Calibri" panose="020F0502020204030204" pitchFamily="34" charset="0"/>
                <a:cs typeface="Arial" panose="020B0604020202020204" pitchFamily="34" charset="0"/>
              </a:rPr>
              <a:t>Data were collected for 99 (68% female; 79% student teachers; </a:t>
            </a:r>
            <a:r>
              <a:rPr lang="en-US" sz="2400" i="1">
                <a:latin typeface="Arial" panose="020B0604020202020204" pitchFamily="34" charset="0"/>
                <a:ea typeface="Calibri" panose="020F0502020204030204" pitchFamily="34" charset="0"/>
                <a:cs typeface="Arial" panose="020B0604020202020204" pitchFamily="34" charset="0"/>
              </a:rPr>
              <a:t>M</a:t>
            </a:r>
            <a:r>
              <a:rPr lang="en-US" sz="2400" i="1" baseline="-25000">
                <a:latin typeface="Arial" panose="020B0604020202020204" pitchFamily="34" charset="0"/>
                <a:ea typeface="Calibri" panose="020F0502020204030204" pitchFamily="34" charset="0"/>
                <a:cs typeface="Arial" panose="020B0604020202020204" pitchFamily="34" charset="0"/>
              </a:rPr>
              <a:t>age </a:t>
            </a:r>
            <a:r>
              <a:rPr lang="en-US" sz="2400">
                <a:latin typeface="Arial" panose="020B0604020202020204" pitchFamily="34" charset="0"/>
                <a:ea typeface="Calibri" panose="020F0502020204030204" pitchFamily="34" charset="0"/>
                <a:cs typeface="Arial" panose="020B0604020202020204" pitchFamily="34" charset="0"/>
              </a:rPr>
              <a:t>= 34.20, </a:t>
            </a:r>
            <a:r>
              <a:rPr lang="en-US" sz="2400" i="1">
                <a:latin typeface="Arial" panose="020B0604020202020204" pitchFamily="34" charset="0"/>
                <a:ea typeface="Calibri" panose="020F0502020204030204" pitchFamily="34" charset="0"/>
                <a:cs typeface="Arial" panose="020B0604020202020204" pitchFamily="34" charset="0"/>
              </a:rPr>
              <a:t>SD </a:t>
            </a:r>
            <a:r>
              <a:rPr lang="en-US" sz="2400">
                <a:latin typeface="Arial" panose="020B0604020202020204" pitchFamily="34" charset="0"/>
                <a:ea typeface="Calibri" panose="020F0502020204030204" pitchFamily="34" charset="0"/>
                <a:cs typeface="Arial" panose="020B0604020202020204" pitchFamily="34" charset="0"/>
              </a:rPr>
              <a:t>= 10.51) participants with an online questionnaire. </a:t>
            </a:r>
          </a:p>
          <a:p>
            <a:pPr algn="just">
              <a:lnSpc>
                <a:spcPct val="150000"/>
              </a:lnSpc>
            </a:pPr>
            <a:endParaRPr lang="en-US" sz="240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en-US" sz="2400">
                <a:latin typeface="Arial" panose="020B0604020202020204" pitchFamily="34" charset="0"/>
                <a:ea typeface="Calibri" panose="020F0502020204030204" pitchFamily="34" charset="0"/>
                <a:cs typeface="Arial" panose="020B0604020202020204" pitchFamily="34" charset="0"/>
              </a:rPr>
              <a:t>CQ was measured with the Cultural Intelligence Scale (Van Dyne et al., 2008), which has 20 items, with 4 measuring metacognitive (</a:t>
            </a:r>
            <a:r>
              <a:rPr lang="en-US" sz="2400" i="1">
                <a:latin typeface="Arial" panose="020B0604020202020204" pitchFamily="34" charset="0"/>
                <a:ea typeface="Calibri" panose="020F0502020204030204" pitchFamily="34" charset="0"/>
                <a:cs typeface="Arial" panose="020B0604020202020204" pitchFamily="34" charset="0"/>
              </a:rPr>
              <a:t>I am conscious of the cultural knowledge I apply to cross-cultural interactions</a:t>
            </a:r>
            <a:r>
              <a:rPr lang="en-US" sz="2400">
                <a:latin typeface="Arial" panose="020B0604020202020204" pitchFamily="34" charset="0"/>
                <a:ea typeface="Calibri" panose="020F0502020204030204" pitchFamily="34" charset="0"/>
                <a:cs typeface="Arial" panose="020B0604020202020204" pitchFamily="34" charset="0"/>
              </a:rPr>
              <a:t>), 6 cognitive (</a:t>
            </a:r>
            <a:r>
              <a:rPr lang="en-US" sz="2400" i="1">
                <a:latin typeface="Arial" panose="020B0604020202020204" pitchFamily="34" charset="0"/>
                <a:ea typeface="Calibri" panose="020F0502020204030204" pitchFamily="34" charset="0"/>
                <a:cs typeface="Arial" panose="020B0604020202020204" pitchFamily="34" charset="0"/>
              </a:rPr>
              <a:t>I know the cultural values and religious beliefs of other cultures</a:t>
            </a:r>
            <a:r>
              <a:rPr lang="en-US" sz="2400">
                <a:latin typeface="Arial" panose="020B0604020202020204" pitchFamily="34" charset="0"/>
                <a:ea typeface="Calibri" panose="020F0502020204030204" pitchFamily="34" charset="0"/>
                <a:cs typeface="Arial" panose="020B0604020202020204" pitchFamily="34" charset="0"/>
              </a:rPr>
              <a:t>), 5 motivational (</a:t>
            </a:r>
            <a:r>
              <a:rPr lang="en-US" sz="2400" i="1">
                <a:latin typeface="Arial" panose="020B0604020202020204" pitchFamily="34" charset="0"/>
                <a:ea typeface="Calibri" panose="020F0502020204030204" pitchFamily="34" charset="0"/>
                <a:cs typeface="Arial" panose="020B0604020202020204" pitchFamily="34" charset="0"/>
              </a:rPr>
              <a:t>I enjoy living in cultures that are unfamiliar to me</a:t>
            </a:r>
            <a:r>
              <a:rPr lang="en-US" sz="2400">
                <a:latin typeface="Arial" panose="020B0604020202020204" pitchFamily="34" charset="0"/>
                <a:ea typeface="Calibri" panose="020F0502020204030204" pitchFamily="34" charset="0"/>
                <a:cs typeface="Arial" panose="020B0604020202020204" pitchFamily="34" charset="0"/>
              </a:rPr>
              <a:t>) and 5 behavioral (</a:t>
            </a:r>
            <a:r>
              <a:rPr lang="en-US" sz="2400" i="1">
                <a:latin typeface="Arial" panose="020B0604020202020204" pitchFamily="34" charset="0"/>
                <a:ea typeface="Calibri" panose="020F0502020204030204" pitchFamily="34" charset="0"/>
                <a:cs typeface="Arial" panose="020B0604020202020204" pitchFamily="34" charset="0"/>
              </a:rPr>
              <a:t>I change my nonverbal behavior when a cross-cultural situation requires it</a:t>
            </a:r>
            <a:r>
              <a:rPr lang="en-US" sz="2400">
                <a:latin typeface="Arial" panose="020B0604020202020204" pitchFamily="34" charset="0"/>
                <a:ea typeface="Calibri" panose="020F0502020204030204" pitchFamily="34" charset="0"/>
                <a:cs typeface="Arial" panose="020B0604020202020204" pitchFamily="34" charset="0"/>
              </a:rPr>
              <a:t>) CQ. Participants had to indicate, for each item, how well it describes their capabilities, i.e. to which extent they agree with the list of statements, on a scale ranging from 1 (</a:t>
            </a:r>
            <a:r>
              <a:rPr lang="en-US" sz="2400" i="1">
                <a:latin typeface="Arial" panose="020B0604020202020204" pitchFamily="34" charset="0"/>
                <a:ea typeface="Calibri" panose="020F0502020204030204" pitchFamily="34" charset="0"/>
                <a:cs typeface="Arial" panose="020B0604020202020204" pitchFamily="34" charset="0"/>
              </a:rPr>
              <a:t>strongly disagree</a:t>
            </a:r>
            <a:r>
              <a:rPr lang="en-US" sz="2400">
                <a:latin typeface="Arial" panose="020B0604020202020204" pitchFamily="34" charset="0"/>
                <a:ea typeface="Calibri" panose="020F0502020204030204" pitchFamily="34" charset="0"/>
                <a:cs typeface="Arial" panose="020B0604020202020204" pitchFamily="34" charset="0"/>
              </a:rPr>
              <a:t>) to 7 (</a:t>
            </a:r>
            <a:r>
              <a:rPr lang="en-US" sz="2400" i="1">
                <a:latin typeface="Arial" panose="020B0604020202020204" pitchFamily="34" charset="0"/>
                <a:ea typeface="Calibri" panose="020F0502020204030204" pitchFamily="34" charset="0"/>
                <a:cs typeface="Arial" panose="020B0604020202020204" pitchFamily="34" charset="0"/>
              </a:rPr>
              <a:t>strongly agree</a:t>
            </a:r>
            <a:r>
              <a:rPr lang="en-US" sz="2400">
                <a:latin typeface="Arial" panose="020B0604020202020204" pitchFamily="34" charset="0"/>
                <a:ea typeface="Calibri" panose="020F0502020204030204" pitchFamily="34" charset="0"/>
                <a:cs typeface="Arial" panose="020B0604020202020204" pitchFamily="34" charset="0"/>
              </a:rPr>
              <a:t>). Cronbach alpha reliabilites were in the .73-.84 range for all four scales.</a:t>
            </a:r>
          </a:p>
          <a:p>
            <a:pPr algn="just">
              <a:lnSpc>
                <a:spcPct val="150000"/>
              </a:lnSpc>
            </a:pPr>
            <a:endParaRPr lang="en-US" sz="240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en-US" sz="2400">
                <a:latin typeface="Arial" panose="020B0604020202020204" pitchFamily="34" charset="0"/>
                <a:ea typeface="Calibri" panose="020F0502020204030204" pitchFamily="34" charset="0"/>
                <a:cs typeface="Arial" panose="020B0604020202020204" pitchFamily="34" charset="0"/>
              </a:rPr>
              <a:t>Following Vora et al. (2019), three items measuring </a:t>
            </a:r>
            <a:r>
              <a:rPr lang="en-US" sz="2400" i="1">
                <a:latin typeface="Arial" panose="020B0604020202020204" pitchFamily="34" charset="0"/>
                <a:ea typeface="Calibri" panose="020F0502020204030204" pitchFamily="34" charset="0"/>
                <a:cs typeface="Arial" panose="020B0604020202020204" pitchFamily="34" charset="0"/>
              </a:rPr>
              <a:t>knowledge</a:t>
            </a:r>
            <a:r>
              <a:rPr lang="en-US" sz="2400">
                <a:latin typeface="Arial" panose="020B0604020202020204" pitchFamily="34" charset="0"/>
                <a:ea typeface="Calibri" panose="020F0502020204030204" pitchFamily="34" charset="0"/>
                <a:cs typeface="Arial" panose="020B0604020202020204" pitchFamily="34" charset="0"/>
              </a:rPr>
              <a:t>, </a:t>
            </a:r>
            <a:r>
              <a:rPr lang="en-US" sz="2400" i="1">
                <a:latin typeface="Arial" panose="020B0604020202020204" pitchFamily="34" charset="0"/>
                <a:ea typeface="Calibri" panose="020F0502020204030204" pitchFamily="34" charset="0"/>
                <a:cs typeface="Arial" panose="020B0604020202020204" pitchFamily="34" charset="0"/>
              </a:rPr>
              <a:t>identification</a:t>
            </a:r>
            <a:r>
              <a:rPr lang="en-US" sz="2400">
                <a:latin typeface="Arial" panose="020B0604020202020204" pitchFamily="34" charset="0"/>
                <a:ea typeface="Calibri" panose="020F0502020204030204" pitchFamily="34" charset="0"/>
                <a:cs typeface="Arial" panose="020B0604020202020204" pitchFamily="34" charset="0"/>
              </a:rPr>
              <a:t> and </a:t>
            </a:r>
            <a:r>
              <a:rPr lang="en-US" sz="2400" i="1">
                <a:latin typeface="Arial" panose="020B0604020202020204" pitchFamily="34" charset="0"/>
                <a:ea typeface="Calibri" panose="020F0502020204030204" pitchFamily="34" charset="0"/>
                <a:cs typeface="Arial" panose="020B0604020202020204" pitchFamily="34" charset="0"/>
              </a:rPr>
              <a:t>internalization</a:t>
            </a:r>
            <a:r>
              <a:rPr lang="en-US" sz="2400">
                <a:latin typeface="Arial" panose="020B0604020202020204" pitchFamily="34" charset="0"/>
                <a:ea typeface="Calibri" panose="020F0502020204030204" pitchFamily="34" charset="0"/>
                <a:cs typeface="Arial" panose="020B0604020202020204" pitchFamily="34" charset="0"/>
              </a:rPr>
              <a:t> were used  to assess multiculturalism. Participants had to indicate for each item, whether it truely describes them on a scale ranging from 1 (</a:t>
            </a:r>
            <a:r>
              <a:rPr lang="en-US" sz="2400" i="1">
                <a:latin typeface="Arial" panose="020B0604020202020204" pitchFamily="34" charset="0"/>
                <a:ea typeface="Calibri" panose="020F0502020204030204" pitchFamily="34" charset="0"/>
                <a:cs typeface="Arial" panose="020B0604020202020204" pitchFamily="34" charset="0"/>
              </a:rPr>
              <a:t>untrue of me</a:t>
            </a:r>
            <a:r>
              <a:rPr lang="en-US" sz="2400">
                <a:latin typeface="Arial" panose="020B0604020202020204" pitchFamily="34" charset="0"/>
                <a:ea typeface="Calibri" panose="020F0502020204030204" pitchFamily="34" charset="0"/>
                <a:cs typeface="Arial" panose="020B0604020202020204" pitchFamily="34" charset="0"/>
              </a:rPr>
              <a:t>) to 5 (</a:t>
            </a:r>
            <a:r>
              <a:rPr lang="en-US" sz="2400" i="1">
                <a:latin typeface="Arial" panose="020B0604020202020204" pitchFamily="34" charset="0"/>
                <a:ea typeface="Calibri" panose="020F0502020204030204" pitchFamily="34" charset="0"/>
                <a:cs typeface="Arial" panose="020B0604020202020204" pitchFamily="34" charset="0"/>
              </a:rPr>
              <a:t>true of me</a:t>
            </a:r>
            <a:r>
              <a:rPr lang="en-US" sz="2400">
                <a:latin typeface="Arial" panose="020B0604020202020204" pitchFamily="34" charset="0"/>
                <a:ea typeface="Calibri" panose="020F0502020204030204" pitchFamily="34" charset="0"/>
                <a:cs typeface="Arial" panose="020B0604020202020204" pitchFamily="34" charset="0"/>
              </a:rPr>
              <a:t>). Cronbach alpha reliability was .76.</a:t>
            </a:r>
            <a:endParaRPr lang="en-US" sz="2400">
              <a:latin typeface="Arial" panose="020B0604020202020204" pitchFamily="34" charset="0"/>
              <a:cs typeface="Arial" panose="020B0604020202020204" pitchFamily="34" charset="0"/>
            </a:endParaRPr>
          </a:p>
        </p:txBody>
      </p:sp>
      <p:cxnSp>
        <p:nvCxnSpPr>
          <p:cNvPr id="13" name="Ravni poveznik sa strelicom 12">
            <a:extLst>
              <a:ext uri="{FF2B5EF4-FFF2-40B4-BE49-F238E27FC236}">
                <a16:creationId xmlns:a16="http://schemas.microsoft.com/office/drawing/2014/main" id="{443FE136-D4E4-48EC-B3E8-3FFCFA4776C3}"/>
              </a:ext>
            </a:extLst>
          </p:cNvPr>
          <p:cNvCxnSpPr/>
          <p:nvPr/>
        </p:nvCxnSpPr>
        <p:spPr>
          <a:xfrm flipH="1">
            <a:off x="12514932" y="14460428"/>
            <a:ext cx="2644346" cy="1186248"/>
          </a:xfrm>
          <a:prstGeom prst="straightConnector1">
            <a:avLst/>
          </a:prstGeom>
          <a:ln w="76200">
            <a:solidFill>
              <a:srgbClr val="660033"/>
            </a:solidFill>
            <a:prstDash val="sysDash"/>
            <a:tailEnd type="triangle"/>
          </a:ln>
        </p:spPr>
        <p:style>
          <a:lnRef idx="3">
            <a:schemeClr val="dk1"/>
          </a:lnRef>
          <a:fillRef idx="0">
            <a:schemeClr val="dk1"/>
          </a:fillRef>
          <a:effectRef idx="2">
            <a:schemeClr val="dk1"/>
          </a:effectRef>
          <a:fontRef idx="minor">
            <a:schemeClr val="tx1"/>
          </a:fontRef>
        </p:style>
      </p:cxnSp>
      <p:cxnSp>
        <p:nvCxnSpPr>
          <p:cNvPr id="14" name="Ravni poveznik sa strelicom 13">
            <a:extLst>
              <a:ext uri="{FF2B5EF4-FFF2-40B4-BE49-F238E27FC236}">
                <a16:creationId xmlns:a16="http://schemas.microsoft.com/office/drawing/2014/main" id="{BBCB17FE-3C0D-4E80-9A4A-B582A2847D72}"/>
              </a:ext>
            </a:extLst>
          </p:cNvPr>
          <p:cNvCxnSpPr>
            <a:cxnSpLocks/>
          </p:cNvCxnSpPr>
          <p:nvPr/>
        </p:nvCxnSpPr>
        <p:spPr>
          <a:xfrm>
            <a:off x="15224355" y="14460428"/>
            <a:ext cx="2991235" cy="1186248"/>
          </a:xfrm>
          <a:prstGeom prst="straightConnector1">
            <a:avLst/>
          </a:prstGeom>
          <a:ln w="76200">
            <a:solidFill>
              <a:srgbClr val="660033"/>
            </a:solidFill>
            <a:prstDash val="sysDash"/>
            <a:tailEnd type="triangle"/>
          </a:ln>
        </p:spPr>
        <p:style>
          <a:lnRef idx="3">
            <a:schemeClr val="dk1"/>
          </a:lnRef>
          <a:fillRef idx="0">
            <a:schemeClr val="dk1"/>
          </a:fillRef>
          <a:effectRef idx="2">
            <a:schemeClr val="dk1"/>
          </a:effectRef>
          <a:fontRef idx="minor">
            <a:schemeClr val="tx1"/>
          </a:fontRef>
        </p:style>
      </p:cxnSp>
      <p:graphicFrame>
        <p:nvGraphicFramePr>
          <p:cNvPr id="17" name="Tablica 16">
            <a:extLst>
              <a:ext uri="{FF2B5EF4-FFF2-40B4-BE49-F238E27FC236}">
                <a16:creationId xmlns:a16="http://schemas.microsoft.com/office/drawing/2014/main" id="{BE26CA8A-C208-4471-ABCB-53E4F8BF8403}"/>
              </a:ext>
            </a:extLst>
          </p:cNvPr>
          <p:cNvGraphicFramePr>
            <a:graphicFrameLocks noGrp="1"/>
          </p:cNvGraphicFramePr>
          <p:nvPr>
            <p:extLst>
              <p:ext uri="{D42A27DB-BD31-4B8C-83A1-F6EECF244321}">
                <p14:modId xmlns:p14="http://schemas.microsoft.com/office/powerpoint/2010/main" val="1489696744"/>
              </p:ext>
            </p:extLst>
          </p:nvPr>
        </p:nvGraphicFramePr>
        <p:xfrm>
          <a:off x="15718955" y="19322739"/>
          <a:ext cx="14045899" cy="6671826"/>
        </p:xfrm>
        <a:graphic>
          <a:graphicData uri="http://schemas.openxmlformats.org/drawingml/2006/table">
            <a:tbl>
              <a:tblPr firstRow="1" bandRow="1">
                <a:tableStyleId>{073A0DAA-6AF3-43AB-8588-CEC1D06C72B9}</a:tableStyleId>
              </a:tblPr>
              <a:tblGrid>
                <a:gridCol w="2006557">
                  <a:extLst>
                    <a:ext uri="{9D8B030D-6E8A-4147-A177-3AD203B41FA5}">
                      <a16:colId xmlns:a16="http://schemas.microsoft.com/office/drawing/2014/main" val="4155276257"/>
                    </a:ext>
                  </a:extLst>
                </a:gridCol>
                <a:gridCol w="2006557">
                  <a:extLst>
                    <a:ext uri="{9D8B030D-6E8A-4147-A177-3AD203B41FA5}">
                      <a16:colId xmlns:a16="http://schemas.microsoft.com/office/drawing/2014/main" val="168224088"/>
                    </a:ext>
                  </a:extLst>
                </a:gridCol>
                <a:gridCol w="2006557">
                  <a:extLst>
                    <a:ext uri="{9D8B030D-6E8A-4147-A177-3AD203B41FA5}">
                      <a16:colId xmlns:a16="http://schemas.microsoft.com/office/drawing/2014/main" val="2004744458"/>
                    </a:ext>
                  </a:extLst>
                </a:gridCol>
                <a:gridCol w="2006557">
                  <a:extLst>
                    <a:ext uri="{9D8B030D-6E8A-4147-A177-3AD203B41FA5}">
                      <a16:colId xmlns:a16="http://schemas.microsoft.com/office/drawing/2014/main" val="3578703270"/>
                    </a:ext>
                  </a:extLst>
                </a:gridCol>
                <a:gridCol w="2006557">
                  <a:extLst>
                    <a:ext uri="{9D8B030D-6E8A-4147-A177-3AD203B41FA5}">
                      <a16:colId xmlns:a16="http://schemas.microsoft.com/office/drawing/2014/main" val="4101470732"/>
                    </a:ext>
                  </a:extLst>
                </a:gridCol>
                <a:gridCol w="2006557">
                  <a:extLst>
                    <a:ext uri="{9D8B030D-6E8A-4147-A177-3AD203B41FA5}">
                      <a16:colId xmlns:a16="http://schemas.microsoft.com/office/drawing/2014/main" val="2462676415"/>
                    </a:ext>
                  </a:extLst>
                </a:gridCol>
                <a:gridCol w="2006557">
                  <a:extLst>
                    <a:ext uri="{9D8B030D-6E8A-4147-A177-3AD203B41FA5}">
                      <a16:colId xmlns:a16="http://schemas.microsoft.com/office/drawing/2014/main" val="1722612576"/>
                    </a:ext>
                  </a:extLst>
                </a:gridCol>
              </a:tblGrid>
              <a:tr h="1111971">
                <a:tc>
                  <a:txBody>
                    <a:bodyPr/>
                    <a:lstStyle/>
                    <a:p>
                      <a:pPr>
                        <a:lnSpc>
                          <a:spcPct val="150000"/>
                        </a:lnSpc>
                      </a:pPr>
                      <a:endParaRPr lang="en-US" sz="28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i="1" dirty="0">
                          <a:solidFill>
                            <a:schemeClr val="tx1"/>
                          </a:solidFill>
                          <a:latin typeface="Arial" panose="020B0604020202020204" pitchFamily="34" charset="0"/>
                          <a:cs typeface="Arial" panose="020B0604020202020204" pitchFamily="34" charset="0"/>
                        </a:rPr>
                        <a:t>M</a:t>
                      </a:r>
                      <a:endParaRPr lang="en-US" sz="2800" b="0" i="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i="1" dirty="0">
                          <a:solidFill>
                            <a:schemeClr val="tx1"/>
                          </a:solidFill>
                          <a:latin typeface="Arial" panose="020B0604020202020204" pitchFamily="34" charset="0"/>
                          <a:cs typeface="Arial" panose="020B0604020202020204" pitchFamily="34" charset="0"/>
                        </a:rPr>
                        <a:t>SD</a:t>
                      </a:r>
                      <a:endParaRPr lang="en-US" sz="2800" b="0" i="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dirty="0">
                          <a:solidFill>
                            <a:schemeClr val="tx1"/>
                          </a:solidFill>
                          <a:latin typeface="Arial" panose="020B0604020202020204" pitchFamily="34" charset="0"/>
                          <a:cs typeface="Arial" panose="020B0604020202020204" pitchFamily="34" charset="0"/>
                        </a:rPr>
                        <a:t>CQ_MC</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dirty="0">
                          <a:solidFill>
                            <a:schemeClr val="tx1"/>
                          </a:solidFill>
                          <a:latin typeface="Arial" panose="020B0604020202020204" pitchFamily="34" charset="0"/>
                          <a:cs typeface="Arial" panose="020B0604020202020204" pitchFamily="34" charset="0"/>
                        </a:rPr>
                        <a:t>CQ_C</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dirty="0">
                          <a:solidFill>
                            <a:schemeClr val="tx1"/>
                          </a:solidFill>
                          <a:latin typeface="Arial" panose="020B0604020202020204" pitchFamily="34" charset="0"/>
                          <a:cs typeface="Arial" panose="020B0604020202020204" pitchFamily="34" charset="0"/>
                        </a:rPr>
                        <a:t>CQ_M</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dirty="0">
                          <a:solidFill>
                            <a:schemeClr val="tx1"/>
                          </a:solidFill>
                          <a:latin typeface="Arial" panose="020B0604020202020204" pitchFamily="34" charset="0"/>
                          <a:cs typeface="Arial" panose="020B0604020202020204" pitchFamily="34" charset="0"/>
                        </a:rPr>
                        <a:t>CQ_B</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4625392"/>
                  </a:ext>
                </a:extLst>
              </a:tr>
              <a:tr h="1111971">
                <a:tc>
                  <a:txBody>
                    <a:bodyPr/>
                    <a:lstStyle/>
                    <a:p>
                      <a:pPr marL="0" marR="0" lvl="0" indent="0" algn="l" defTabSz="3027487" rtl="0" eaLnBrk="1" fontAlgn="auto" latinLnBrk="0" hangingPunct="1">
                        <a:lnSpc>
                          <a:spcPct val="150000"/>
                        </a:lnSpc>
                        <a:spcBef>
                          <a:spcPts val="0"/>
                        </a:spcBef>
                        <a:spcAft>
                          <a:spcPts val="0"/>
                        </a:spcAft>
                        <a:buClrTx/>
                        <a:buSzTx/>
                        <a:buFontTx/>
                        <a:buNone/>
                        <a:tabLst/>
                        <a:defRPr/>
                      </a:pPr>
                      <a:r>
                        <a:rPr lang="hr-HR" sz="2800" b="0" dirty="0">
                          <a:solidFill>
                            <a:schemeClr val="tx1"/>
                          </a:solidFill>
                          <a:latin typeface="Arial" panose="020B0604020202020204" pitchFamily="34" charset="0"/>
                          <a:cs typeface="Arial" panose="020B0604020202020204" pitchFamily="34" charset="0"/>
                        </a:rPr>
                        <a:t>CQ_MC</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dirty="0">
                          <a:solidFill>
                            <a:schemeClr val="tx1"/>
                          </a:solidFill>
                          <a:latin typeface="Arial" panose="020B0604020202020204" pitchFamily="34" charset="0"/>
                          <a:cs typeface="Arial" panose="020B0604020202020204" pitchFamily="34" charset="0"/>
                        </a:rPr>
                        <a:t>4.83</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dirty="0">
                          <a:solidFill>
                            <a:schemeClr val="tx1"/>
                          </a:solidFill>
                          <a:latin typeface="Arial" panose="020B0604020202020204" pitchFamily="34" charset="0"/>
                          <a:cs typeface="Arial" panose="020B0604020202020204" pitchFamily="34" charset="0"/>
                        </a:rPr>
                        <a:t>1.05</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lang="en-US" sz="2800" b="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7344515"/>
                  </a:ext>
                </a:extLst>
              </a:tr>
              <a:tr h="1111971">
                <a:tc>
                  <a:txBody>
                    <a:bodyPr/>
                    <a:lstStyle/>
                    <a:p>
                      <a:pPr marL="0" marR="0" lvl="0" indent="0" algn="l" defTabSz="3027487" rtl="0" eaLnBrk="1" fontAlgn="auto" latinLnBrk="0" hangingPunct="1">
                        <a:lnSpc>
                          <a:spcPct val="150000"/>
                        </a:lnSpc>
                        <a:spcBef>
                          <a:spcPts val="0"/>
                        </a:spcBef>
                        <a:spcAft>
                          <a:spcPts val="0"/>
                        </a:spcAft>
                        <a:buClrTx/>
                        <a:buSzTx/>
                        <a:buFontTx/>
                        <a:buNone/>
                        <a:tabLst/>
                        <a:defRPr/>
                      </a:pPr>
                      <a:r>
                        <a:rPr lang="hr-HR" sz="2800" b="0" dirty="0">
                          <a:solidFill>
                            <a:schemeClr val="tx1"/>
                          </a:solidFill>
                          <a:latin typeface="Arial" panose="020B0604020202020204" pitchFamily="34" charset="0"/>
                          <a:cs typeface="Arial" panose="020B0604020202020204" pitchFamily="34" charset="0"/>
                        </a:rPr>
                        <a:t>CQ_C</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dirty="0">
                          <a:solidFill>
                            <a:schemeClr val="tx1"/>
                          </a:solidFill>
                          <a:latin typeface="Arial" panose="020B0604020202020204" pitchFamily="34" charset="0"/>
                          <a:cs typeface="Arial" panose="020B0604020202020204" pitchFamily="34" charset="0"/>
                        </a:rPr>
                        <a:t>4.19</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dirty="0">
                          <a:solidFill>
                            <a:schemeClr val="tx1"/>
                          </a:solidFill>
                          <a:latin typeface="Arial" panose="020B0604020202020204" pitchFamily="34" charset="0"/>
                          <a:cs typeface="Arial" panose="020B0604020202020204" pitchFamily="34" charset="0"/>
                        </a:rPr>
                        <a:t>1.09</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1" dirty="0">
                          <a:solidFill>
                            <a:schemeClr val="tx1"/>
                          </a:solidFill>
                          <a:latin typeface="Arial" panose="020B0604020202020204" pitchFamily="34" charset="0"/>
                          <a:cs typeface="Arial" panose="020B0604020202020204" pitchFamily="34" charset="0"/>
                        </a:rPr>
                        <a:t>.64</a:t>
                      </a:r>
                      <a:endParaRPr lang="en-US" sz="28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lang="en-US" sz="28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lang="en-US" sz="28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lang="en-US" sz="2800" b="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8190693"/>
                  </a:ext>
                </a:extLst>
              </a:tr>
              <a:tr h="1111971">
                <a:tc>
                  <a:txBody>
                    <a:bodyPr/>
                    <a:lstStyle/>
                    <a:p>
                      <a:pPr marL="0" marR="0" lvl="0" indent="0" algn="l" defTabSz="3027487" rtl="0" eaLnBrk="1" fontAlgn="auto" latinLnBrk="0" hangingPunct="1">
                        <a:lnSpc>
                          <a:spcPct val="150000"/>
                        </a:lnSpc>
                        <a:spcBef>
                          <a:spcPts val="0"/>
                        </a:spcBef>
                        <a:spcAft>
                          <a:spcPts val="0"/>
                        </a:spcAft>
                        <a:buClrTx/>
                        <a:buSzTx/>
                        <a:buFontTx/>
                        <a:buNone/>
                        <a:tabLst/>
                        <a:defRPr/>
                      </a:pPr>
                      <a:r>
                        <a:rPr lang="hr-HR" sz="2800" b="0" dirty="0">
                          <a:solidFill>
                            <a:schemeClr val="tx1"/>
                          </a:solidFill>
                          <a:latin typeface="Arial" panose="020B0604020202020204" pitchFamily="34" charset="0"/>
                          <a:cs typeface="Arial" panose="020B0604020202020204" pitchFamily="34" charset="0"/>
                        </a:rPr>
                        <a:t>CQ_M</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dirty="0">
                          <a:solidFill>
                            <a:schemeClr val="tx1"/>
                          </a:solidFill>
                          <a:latin typeface="Arial" panose="020B0604020202020204" pitchFamily="34" charset="0"/>
                          <a:cs typeface="Arial" panose="020B0604020202020204" pitchFamily="34" charset="0"/>
                        </a:rPr>
                        <a:t>4.78</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dirty="0">
                          <a:solidFill>
                            <a:schemeClr val="tx1"/>
                          </a:solidFill>
                          <a:latin typeface="Arial" panose="020B0604020202020204" pitchFamily="34" charset="0"/>
                          <a:cs typeface="Arial" panose="020B0604020202020204" pitchFamily="34" charset="0"/>
                        </a:rPr>
                        <a:t>1.18</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1" dirty="0">
                          <a:solidFill>
                            <a:schemeClr val="tx1"/>
                          </a:solidFill>
                          <a:latin typeface="Arial" panose="020B0604020202020204" pitchFamily="34" charset="0"/>
                          <a:cs typeface="Arial" panose="020B0604020202020204" pitchFamily="34" charset="0"/>
                        </a:rPr>
                        <a:t>.59</a:t>
                      </a:r>
                      <a:endParaRPr lang="en-US" sz="28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1" dirty="0">
                          <a:solidFill>
                            <a:schemeClr val="tx1"/>
                          </a:solidFill>
                          <a:latin typeface="Arial" panose="020B0604020202020204" pitchFamily="34" charset="0"/>
                          <a:cs typeface="Arial" panose="020B0604020202020204" pitchFamily="34" charset="0"/>
                        </a:rPr>
                        <a:t>.59</a:t>
                      </a:r>
                      <a:endParaRPr lang="en-US" sz="28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lang="en-US" sz="28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6407662"/>
                  </a:ext>
                </a:extLst>
              </a:tr>
              <a:tr h="1111971">
                <a:tc>
                  <a:txBody>
                    <a:bodyPr/>
                    <a:lstStyle/>
                    <a:p>
                      <a:pPr marL="0" marR="0" lvl="0" indent="0" algn="l" defTabSz="3027487" rtl="0" eaLnBrk="1" fontAlgn="auto" latinLnBrk="0" hangingPunct="1">
                        <a:lnSpc>
                          <a:spcPct val="150000"/>
                        </a:lnSpc>
                        <a:spcBef>
                          <a:spcPts val="0"/>
                        </a:spcBef>
                        <a:spcAft>
                          <a:spcPts val="0"/>
                        </a:spcAft>
                        <a:buClrTx/>
                        <a:buSzTx/>
                        <a:buFontTx/>
                        <a:buNone/>
                        <a:tabLst/>
                        <a:defRPr/>
                      </a:pPr>
                      <a:r>
                        <a:rPr lang="hr-HR" sz="2800" b="0" dirty="0">
                          <a:solidFill>
                            <a:schemeClr val="tx1"/>
                          </a:solidFill>
                          <a:latin typeface="Arial" panose="020B0604020202020204" pitchFamily="34" charset="0"/>
                          <a:cs typeface="Arial" panose="020B0604020202020204" pitchFamily="34" charset="0"/>
                        </a:rPr>
                        <a:t>CQ_B</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dirty="0">
                          <a:solidFill>
                            <a:schemeClr val="tx1"/>
                          </a:solidFill>
                          <a:latin typeface="Arial" panose="020B0604020202020204" pitchFamily="34" charset="0"/>
                          <a:cs typeface="Arial" panose="020B0604020202020204" pitchFamily="34" charset="0"/>
                        </a:rPr>
                        <a:t>4.50</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dirty="0">
                          <a:solidFill>
                            <a:schemeClr val="tx1"/>
                          </a:solidFill>
                          <a:latin typeface="Arial" panose="020B0604020202020204" pitchFamily="34" charset="0"/>
                          <a:cs typeface="Arial" panose="020B0604020202020204" pitchFamily="34" charset="0"/>
                        </a:rPr>
                        <a:t>1.07</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1" dirty="0">
                          <a:solidFill>
                            <a:schemeClr val="tx1"/>
                          </a:solidFill>
                          <a:latin typeface="Arial" panose="020B0604020202020204" pitchFamily="34" charset="0"/>
                          <a:cs typeface="Arial" panose="020B0604020202020204" pitchFamily="34" charset="0"/>
                        </a:rPr>
                        <a:t>.51</a:t>
                      </a:r>
                      <a:endParaRPr lang="en-US" sz="28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1" dirty="0">
                          <a:solidFill>
                            <a:schemeClr val="tx1"/>
                          </a:solidFill>
                          <a:latin typeface="Arial" panose="020B0604020202020204" pitchFamily="34" charset="0"/>
                          <a:cs typeface="Arial" panose="020B0604020202020204" pitchFamily="34" charset="0"/>
                        </a:rPr>
                        <a:t>.50</a:t>
                      </a:r>
                      <a:endParaRPr lang="en-US" sz="28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1" dirty="0">
                          <a:solidFill>
                            <a:schemeClr val="tx1"/>
                          </a:solidFill>
                          <a:latin typeface="Arial" panose="020B0604020202020204" pitchFamily="34" charset="0"/>
                          <a:cs typeface="Arial" panose="020B0604020202020204" pitchFamily="34" charset="0"/>
                        </a:rPr>
                        <a:t>.36</a:t>
                      </a:r>
                      <a:endParaRPr lang="en-US" sz="28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4192034"/>
                  </a:ext>
                </a:extLst>
              </a:tr>
              <a:tr h="1111971">
                <a:tc>
                  <a:txBody>
                    <a:bodyPr/>
                    <a:lstStyle/>
                    <a:p>
                      <a:pPr>
                        <a:lnSpc>
                          <a:spcPct val="150000"/>
                        </a:lnSpc>
                      </a:pPr>
                      <a:r>
                        <a:rPr lang="hr-HR" sz="2800" dirty="0">
                          <a:solidFill>
                            <a:schemeClr val="tx1"/>
                          </a:solidFill>
                          <a:latin typeface="Arial" panose="020B0604020202020204" pitchFamily="34" charset="0"/>
                          <a:cs typeface="Arial" panose="020B0604020202020204" pitchFamily="34" charset="0"/>
                        </a:rPr>
                        <a:t>MC</a:t>
                      </a:r>
                      <a:endParaRPr lang="en-US" sz="28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dirty="0">
                          <a:solidFill>
                            <a:schemeClr val="tx1"/>
                          </a:solidFill>
                          <a:latin typeface="Arial" panose="020B0604020202020204" pitchFamily="34" charset="0"/>
                          <a:cs typeface="Arial" panose="020B0604020202020204" pitchFamily="34" charset="0"/>
                        </a:rPr>
                        <a:t>2.92</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dirty="0">
                          <a:solidFill>
                            <a:schemeClr val="tx1"/>
                          </a:solidFill>
                          <a:latin typeface="Arial" panose="020B0604020202020204" pitchFamily="34" charset="0"/>
                          <a:cs typeface="Arial" panose="020B0604020202020204" pitchFamily="34" charset="0"/>
                        </a:rPr>
                        <a:t>1.00</a:t>
                      </a:r>
                      <a:endParaRPr lang="en-US" sz="2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1" dirty="0">
                          <a:solidFill>
                            <a:srgbClr val="660033"/>
                          </a:solidFill>
                          <a:latin typeface="Arial" panose="020B0604020202020204" pitchFamily="34" charset="0"/>
                          <a:cs typeface="Arial" panose="020B0604020202020204" pitchFamily="34" charset="0"/>
                        </a:rPr>
                        <a:t>.43</a:t>
                      </a:r>
                      <a:endParaRPr lang="en-US" sz="2800" b="1" dirty="0">
                        <a:solidFill>
                          <a:srgbClr val="660033"/>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1" dirty="0">
                          <a:solidFill>
                            <a:srgbClr val="660033"/>
                          </a:solidFill>
                          <a:latin typeface="Arial" panose="020B0604020202020204" pitchFamily="34" charset="0"/>
                          <a:cs typeface="Arial" panose="020B0604020202020204" pitchFamily="34" charset="0"/>
                        </a:rPr>
                        <a:t>.55</a:t>
                      </a:r>
                      <a:endParaRPr lang="en-US" sz="2800" b="1" dirty="0">
                        <a:solidFill>
                          <a:srgbClr val="660033"/>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1" dirty="0">
                          <a:solidFill>
                            <a:srgbClr val="660033"/>
                          </a:solidFill>
                          <a:latin typeface="Arial" panose="020B0604020202020204" pitchFamily="34" charset="0"/>
                          <a:cs typeface="Arial" panose="020B0604020202020204" pitchFamily="34" charset="0"/>
                        </a:rPr>
                        <a:t>.50</a:t>
                      </a:r>
                      <a:endParaRPr lang="en-US" sz="2800" b="1" dirty="0">
                        <a:solidFill>
                          <a:srgbClr val="660033"/>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hr-HR" sz="2800" b="0" dirty="0">
                          <a:solidFill>
                            <a:srgbClr val="660033"/>
                          </a:solidFill>
                          <a:latin typeface="Arial" panose="020B0604020202020204" pitchFamily="34" charset="0"/>
                          <a:cs typeface="Arial" panose="020B0604020202020204" pitchFamily="34" charset="0"/>
                        </a:rPr>
                        <a:t>.14</a:t>
                      </a:r>
                      <a:endParaRPr lang="en-US" sz="2800" b="0" dirty="0">
                        <a:solidFill>
                          <a:srgbClr val="660033"/>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4505862"/>
                  </a:ext>
                </a:extLst>
              </a:tr>
            </a:tbl>
          </a:graphicData>
        </a:graphic>
      </p:graphicFrame>
      <p:sp>
        <p:nvSpPr>
          <p:cNvPr id="19" name="Pravokutnik 18">
            <a:extLst>
              <a:ext uri="{FF2B5EF4-FFF2-40B4-BE49-F238E27FC236}">
                <a16:creationId xmlns:a16="http://schemas.microsoft.com/office/drawing/2014/main" id="{99FAAFC8-BA9A-494B-9EBC-58B9FCB35317}"/>
              </a:ext>
            </a:extLst>
          </p:cNvPr>
          <p:cNvSpPr/>
          <p:nvPr/>
        </p:nvSpPr>
        <p:spPr>
          <a:xfrm>
            <a:off x="15927031" y="26239302"/>
            <a:ext cx="13837822" cy="923330"/>
          </a:xfrm>
          <a:prstGeom prst="rect">
            <a:avLst/>
          </a:prstGeom>
        </p:spPr>
        <p:txBody>
          <a:bodyPr wrap="square">
            <a:spAutoFit/>
          </a:bodyPr>
          <a:lstStyle/>
          <a:p>
            <a:r>
              <a:rPr lang="en-US">
                <a:latin typeface="Arial" panose="020B0604020202020204" pitchFamily="34" charset="0"/>
                <a:cs typeface="Arial" panose="020B0604020202020204" pitchFamily="34" charset="0"/>
              </a:rPr>
              <a:t>Note. All correlations in bold are significant at p ≤.001; M = arithmetic mean; SD = standard deviation; CQ_MC = metacognitive cultural intelligence; CQ_C = cognitive cultural intelligence; CQ_M = motivational cultural intelligence; CQ_B = behavioral cultural intelligence; MC = multiculturalism.</a:t>
            </a:r>
          </a:p>
        </p:txBody>
      </p:sp>
      <p:sp>
        <p:nvSpPr>
          <p:cNvPr id="20" name="TekstniOkvir 19">
            <a:extLst>
              <a:ext uri="{FF2B5EF4-FFF2-40B4-BE49-F238E27FC236}">
                <a16:creationId xmlns:a16="http://schemas.microsoft.com/office/drawing/2014/main" id="{AC32D23B-5E0F-4134-80D7-DE5305C777D2}"/>
              </a:ext>
            </a:extLst>
          </p:cNvPr>
          <p:cNvSpPr txBox="1"/>
          <p:nvPr/>
        </p:nvSpPr>
        <p:spPr>
          <a:xfrm>
            <a:off x="16163993" y="18431803"/>
            <a:ext cx="13316018"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Table 1. Descriptive statistics and correlations for Cultural Intelligence Scale and multiculturalism.</a:t>
            </a:r>
          </a:p>
        </p:txBody>
      </p:sp>
      <p:sp>
        <p:nvSpPr>
          <p:cNvPr id="21" name="Oblak 20">
            <a:extLst>
              <a:ext uri="{FF2B5EF4-FFF2-40B4-BE49-F238E27FC236}">
                <a16:creationId xmlns:a16="http://schemas.microsoft.com/office/drawing/2014/main" id="{B3FF2E97-C9F5-433F-973C-67D454F2C411}"/>
              </a:ext>
            </a:extLst>
          </p:cNvPr>
          <p:cNvSpPr/>
          <p:nvPr/>
        </p:nvSpPr>
        <p:spPr>
          <a:xfrm>
            <a:off x="5288692" y="15764898"/>
            <a:ext cx="4300151" cy="1611582"/>
          </a:xfrm>
          <a:prstGeom prst="cloud">
            <a:avLst/>
          </a:prstGeom>
          <a:noFill/>
          <a:ln>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kstniOkvir 21">
            <a:extLst>
              <a:ext uri="{FF2B5EF4-FFF2-40B4-BE49-F238E27FC236}">
                <a16:creationId xmlns:a16="http://schemas.microsoft.com/office/drawing/2014/main" id="{C44A7C1F-43D2-47F6-9D2A-091F54CD4247}"/>
              </a:ext>
            </a:extLst>
          </p:cNvPr>
          <p:cNvSpPr txBox="1"/>
          <p:nvPr/>
        </p:nvSpPr>
        <p:spPr>
          <a:xfrm>
            <a:off x="6457568" y="16278301"/>
            <a:ext cx="1962397" cy="584775"/>
          </a:xfrm>
          <a:prstGeom prst="rect">
            <a:avLst/>
          </a:prstGeom>
          <a:noFill/>
        </p:spPr>
        <p:txBody>
          <a:bodyPr wrap="none" rtlCol="0">
            <a:spAutoFit/>
          </a:bodyPr>
          <a:lstStyle/>
          <a:p>
            <a:r>
              <a:rPr lang="en-US" sz="3200">
                <a:latin typeface="Arial" panose="020B0604020202020204" pitchFamily="34" charset="0"/>
                <a:cs typeface="Arial" panose="020B0604020202020204" pitchFamily="34" charset="0"/>
              </a:rPr>
              <a:t>METHOD</a:t>
            </a:r>
          </a:p>
        </p:txBody>
      </p:sp>
      <p:sp>
        <p:nvSpPr>
          <p:cNvPr id="23" name="Oblak 22">
            <a:extLst>
              <a:ext uri="{FF2B5EF4-FFF2-40B4-BE49-F238E27FC236}">
                <a16:creationId xmlns:a16="http://schemas.microsoft.com/office/drawing/2014/main" id="{1EA1C0AC-AEA8-4B27-B43B-CF14C73DD138}"/>
              </a:ext>
            </a:extLst>
          </p:cNvPr>
          <p:cNvSpPr/>
          <p:nvPr/>
        </p:nvSpPr>
        <p:spPr>
          <a:xfrm>
            <a:off x="13007143" y="5783112"/>
            <a:ext cx="4300151" cy="1611582"/>
          </a:xfrm>
          <a:prstGeom prst="cloud">
            <a:avLst/>
          </a:prstGeom>
          <a:noFill/>
          <a:ln>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kstniOkvir 23">
            <a:extLst>
              <a:ext uri="{FF2B5EF4-FFF2-40B4-BE49-F238E27FC236}">
                <a16:creationId xmlns:a16="http://schemas.microsoft.com/office/drawing/2014/main" id="{AB8BE10A-C0EF-4977-AA1B-E6F4F9217D7C}"/>
              </a:ext>
            </a:extLst>
          </p:cNvPr>
          <p:cNvSpPr txBox="1"/>
          <p:nvPr/>
        </p:nvSpPr>
        <p:spPr>
          <a:xfrm>
            <a:off x="13542346" y="6174295"/>
            <a:ext cx="3329758" cy="584775"/>
          </a:xfrm>
          <a:prstGeom prst="rect">
            <a:avLst/>
          </a:prstGeom>
          <a:noFill/>
        </p:spPr>
        <p:txBody>
          <a:bodyPr wrap="none" rtlCol="0">
            <a:spAutoFit/>
          </a:bodyPr>
          <a:lstStyle/>
          <a:p>
            <a:r>
              <a:rPr lang="en-US" sz="3200">
                <a:latin typeface="Arial" panose="020B0604020202020204" pitchFamily="34" charset="0"/>
                <a:cs typeface="Arial" panose="020B0604020202020204" pitchFamily="34" charset="0"/>
              </a:rPr>
              <a:t>INTRODUCTION</a:t>
            </a:r>
          </a:p>
        </p:txBody>
      </p:sp>
      <p:sp>
        <p:nvSpPr>
          <p:cNvPr id="25" name="Oblak 24">
            <a:extLst>
              <a:ext uri="{FF2B5EF4-FFF2-40B4-BE49-F238E27FC236}">
                <a16:creationId xmlns:a16="http://schemas.microsoft.com/office/drawing/2014/main" id="{7B04D439-ADE0-430F-891D-29E31EE5F976}"/>
              </a:ext>
            </a:extLst>
          </p:cNvPr>
          <p:cNvSpPr/>
          <p:nvPr/>
        </p:nvSpPr>
        <p:spPr>
          <a:xfrm>
            <a:off x="20288353" y="15867229"/>
            <a:ext cx="4300151" cy="1611582"/>
          </a:xfrm>
          <a:prstGeom prst="cloud">
            <a:avLst/>
          </a:prstGeom>
          <a:noFill/>
          <a:ln>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kstniOkvir 25">
            <a:extLst>
              <a:ext uri="{FF2B5EF4-FFF2-40B4-BE49-F238E27FC236}">
                <a16:creationId xmlns:a16="http://schemas.microsoft.com/office/drawing/2014/main" id="{0ACE2E3C-732F-487A-9A8D-ADBC4DCE55B7}"/>
              </a:ext>
            </a:extLst>
          </p:cNvPr>
          <p:cNvSpPr txBox="1"/>
          <p:nvPr/>
        </p:nvSpPr>
        <p:spPr>
          <a:xfrm>
            <a:off x="21414750" y="16332092"/>
            <a:ext cx="2047355" cy="58477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RESULTS</a:t>
            </a:r>
          </a:p>
        </p:txBody>
      </p:sp>
      <p:sp>
        <p:nvSpPr>
          <p:cNvPr id="27" name="Strelica: prema dolje 26">
            <a:extLst>
              <a:ext uri="{FF2B5EF4-FFF2-40B4-BE49-F238E27FC236}">
                <a16:creationId xmlns:a16="http://schemas.microsoft.com/office/drawing/2014/main" id="{C2B8F98F-CCC5-4864-A7B9-CC3FBEE57558}"/>
              </a:ext>
            </a:extLst>
          </p:cNvPr>
          <p:cNvSpPr/>
          <p:nvPr/>
        </p:nvSpPr>
        <p:spPr>
          <a:xfrm>
            <a:off x="14672586" y="28322456"/>
            <a:ext cx="484632" cy="978408"/>
          </a:xfrm>
          <a:prstGeom prst="downArrow">
            <a:avLst/>
          </a:prstGeom>
          <a:solidFill>
            <a:srgbClr val="660033"/>
          </a:solidFill>
          <a:ln>
            <a:solidFill>
              <a:srgbClr val="66003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blak 27">
            <a:extLst>
              <a:ext uri="{FF2B5EF4-FFF2-40B4-BE49-F238E27FC236}">
                <a16:creationId xmlns:a16="http://schemas.microsoft.com/office/drawing/2014/main" id="{E7D81E31-63AC-4CCD-9AA7-07336F3005C2}"/>
              </a:ext>
            </a:extLst>
          </p:cNvPr>
          <p:cNvSpPr/>
          <p:nvPr/>
        </p:nvSpPr>
        <p:spPr>
          <a:xfrm>
            <a:off x="12851027" y="29672984"/>
            <a:ext cx="4300151" cy="1611582"/>
          </a:xfrm>
          <a:prstGeom prst="cloud">
            <a:avLst/>
          </a:prstGeom>
          <a:noFill/>
          <a:ln>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kstniOkvir 28">
            <a:extLst>
              <a:ext uri="{FF2B5EF4-FFF2-40B4-BE49-F238E27FC236}">
                <a16:creationId xmlns:a16="http://schemas.microsoft.com/office/drawing/2014/main" id="{9B18266C-20B4-4DFD-BA38-6A3423042880}"/>
              </a:ext>
            </a:extLst>
          </p:cNvPr>
          <p:cNvSpPr txBox="1"/>
          <p:nvPr/>
        </p:nvSpPr>
        <p:spPr>
          <a:xfrm>
            <a:off x="13403549" y="30106655"/>
            <a:ext cx="3195105" cy="584775"/>
          </a:xfrm>
          <a:prstGeom prst="rect">
            <a:avLst/>
          </a:prstGeom>
          <a:noFill/>
        </p:spPr>
        <p:txBody>
          <a:bodyPr wrap="none" rtlCol="0">
            <a:spAutoFit/>
          </a:bodyPr>
          <a:lstStyle/>
          <a:p>
            <a:r>
              <a:rPr lang="en-US" sz="3200">
                <a:latin typeface="Arial" panose="020B0604020202020204" pitchFamily="34" charset="0"/>
                <a:cs typeface="Arial" panose="020B0604020202020204" pitchFamily="34" charset="0"/>
              </a:rPr>
              <a:t>CONCLUSIONS</a:t>
            </a:r>
          </a:p>
        </p:txBody>
      </p:sp>
      <p:sp>
        <p:nvSpPr>
          <p:cNvPr id="30" name="TekstniOkvir 29">
            <a:extLst>
              <a:ext uri="{FF2B5EF4-FFF2-40B4-BE49-F238E27FC236}">
                <a16:creationId xmlns:a16="http://schemas.microsoft.com/office/drawing/2014/main" id="{D05D2FAE-AB1F-4142-AD7F-4BAD0D1CF73D}"/>
              </a:ext>
            </a:extLst>
          </p:cNvPr>
          <p:cNvSpPr txBox="1"/>
          <p:nvPr/>
        </p:nvSpPr>
        <p:spPr>
          <a:xfrm flipH="1">
            <a:off x="1155431" y="31545687"/>
            <a:ext cx="28024556" cy="3901837"/>
          </a:xfrm>
          <a:prstGeom prst="rect">
            <a:avLst/>
          </a:prstGeom>
          <a:noFill/>
        </p:spPr>
        <p:txBody>
          <a:bodyPr wrap="square" rtlCol="0">
            <a:spAutoFit/>
          </a:bodyPr>
          <a:lstStyle/>
          <a:p>
            <a:pPr>
              <a:lnSpc>
                <a:spcPct val="150000"/>
              </a:lnSpc>
            </a:pPr>
            <a:r>
              <a:rPr lang="en-US" sz="2400">
                <a:latin typeface="Arial" panose="020B0604020202020204" pitchFamily="34" charset="0"/>
                <a:cs typeface="Arial" panose="020B0604020202020204" pitchFamily="34" charset="0"/>
              </a:rPr>
              <a:t>In line with previous studies (Dheer &amp; Lenartowicz, 2018; Korzilius et al., 2017) we found CQ to be positively associated with multiculturalism. In addition, there are three important contributions of our study. We measured i</a:t>
            </a:r>
            <a:r>
              <a:rPr lang="en-US" sz="2400">
                <a:latin typeface="Arial" panose="020B0604020202020204" pitchFamily="34" charset="0"/>
                <a:ea typeface="Calibri" panose="020F0502020204030204" pitchFamily="34" charset="0"/>
                <a:cs typeface="Arial" panose="020B0604020202020204" pitchFamily="34" charset="0"/>
              </a:rPr>
              <a:t>ndividual-level multiculturalism, which encompassed a degree of knowledge of, identification with, and internalization of more than one societal culture. We showed that it is important to examine all CQ dimensions because it seems that they are not necessarily all associated with multiculturalism. Finally, this was, to our knowledge, the first study that examined these associations in student teachers and teachers.</a:t>
            </a:r>
          </a:p>
          <a:p>
            <a:pPr>
              <a:lnSpc>
                <a:spcPct val="150000"/>
              </a:lnSpc>
            </a:pPr>
            <a:r>
              <a:rPr lang="en-US" sz="2400">
                <a:latin typeface="Arial" panose="020B0604020202020204" pitchFamily="34" charset="0"/>
                <a:cs typeface="Arial" panose="020B0604020202020204" pitchFamily="34" charset="0"/>
              </a:rPr>
              <a:t>These results have implications for the CQ development programs. Since classrooms are becoming more culturally diverse, a teacher’s capability to function effectively in situations characterized by cultural diversity, in other words their CQ, becomes an important set of skills to have and develop. Therefore, teacher educators need to know which factors contribute to higher CQ in student teachers and teachers so that they can develop efficient programs for CQ development and integrate this knowledge in curricula.</a:t>
            </a:r>
          </a:p>
        </p:txBody>
      </p:sp>
      <p:sp>
        <p:nvSpPr>
          <p:cNvPr id="31" name="Pravokutnik 30">
            <a:extLst>
              <a:ext uri="{FF2B5EF4-FFF2-40B4-BE49-F238E27FC236}">
                <a16:creationId xmlns:a16="http://schemas.microsoft.com/office/drawing/2014/main" id="{C1E9E9F2-8D6D-4529-A909-AB2528AFD65A}"/>
              </a:ext>
            </a:extLst>
          </p:cNvPr>
          <p:cNvSpPr/>
          <p:nvPr/>
        </p:nvSpPr>
        <p:spPr>
          <a:xfrm>
            <a:off x="8830901" y="41445371"/>
            <a:ext cx="13158282" cy="369332"/>
          </a:xfrm>
          <a:prstGeom prst="rect">
            <a:avLst/>
          </a:prstGeom>
        </p:spPr>
        <p:txBody>
          <a:bodyPr wrap="none">
            <a:spAutoFit/>
          </a:bodyPr>
          <a:lstStyle/>
          <a:p>
            <a:r>
              <a:rPr lang="en-US">
                <a:latin typeface="Arial" panose="020B0604020202020204" pitchFamily="34" charset="0"/>
                <a:cs typeface="Arial" panose="020B0604020202020204" pitchFamily="34" charset="0"/>
              </a:rPr>
              <a:t>This work </a:t>
            </a:r>
            <a:r>
              <a:rPr lang="en-US">
                <a:latin typeface="Arial" panose="020B0604020202020204" pitchFamily="34" charset="0"/>
                <a:ea typeface="Calibri" panose="020F0502020204030204" pitchFamily="34" charset="0"/>
                <a:cs typeface="Arial" panose="020B0604020202020204" pitchFamily="34" charset="0"/>
              </a:rPr>
              <a:t>was supported by Faculty of Humanities and Social Sciences institutional research projects (Grant No. 11-933-1006). </a:t>
            </a:r>
            <a:endParaRPr lang="en-US">
              <a:latin typeface="Arial" panose="020B0604020202020204" pitchFamily="34" charset="0"/>
              <a:cs typeface="Arial" panose="020B0604020202020204" pitchFamily="34" charset="0"/>
            </a:endParaRPr>
          </a:p>
        </p:txBody>
      </p:sp>
      <p:pic>
        <p:nvPicPr>
          <p:cNvPr id="33" name="Slika 32">
            <a:extLst>
              <a:ext uri="{FF2B5EF4-FFF2-40B4-BE49-F238E27FC236}">
                <a16:creationId xmlns:a16="http://schemas.microsoft.com/office/drawing/2014/main" id="{FAF2EE82-CC55-44CC-9322-0FA05085D2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21572" y="41040547"/>
            <a:ext cx="3105150" cy="666750"/>
          </a:xfrm>
          <a:prstGeom prst="rect">
            <a:avLst/>
          </a:prstGeom>
        </p:spPr>
      </p:pic>
      <p:pic>
        <p:nvPicPr>
          <p:cNvPr id="34" name="Slika 33">
            <a:extLst>
              <a:ext uri="{FF2B5EF4-FFF2-40B4-BE49-F238E27FC236}">
                <a16:creationId xmlns:a16="http://schemas.microsoft.com/office/drawing/2014/main" id="{1EFB73C4-3C6E-493A-9280-9C493D78BD2D}"/>
              </a:ext>
            </a:extLst>
          </p:cNvPr>
          <p:cNvPicPr>
            <a:picLocks noChangeAspect="1"/>
          </p:cNvPicPr>
          <p:nvPr/>
        </p:nvPicPr>
        <p:blipFill>
          <a:blip r:embed="rId3"/>
          <a:stretch>
            <a:fillRect/>
          </a:stretch>
        </p:blipFill>
        <p:spPr>
          <a:xfrm>
            <a:off x="3122534" y="40589763"/>
            <a:ext cx="3037193" cy="1708421"/>
          </a:xfrm>
          <a:prstGeom prst="rect">
            <a:avLst/>
          </a:prstGeom>
        </p:spPr>
      </p:pic>
      <p:sp>
        <p:nvSpPr>
          <p:cNvPr id="35" name="Oblak 34">
            <a:extLst>
              <a:ext uri="{FF2B5EF4-FFF2-40B4-BE49-F238E27FC236}">
                <a16:creationId xmlns:a16="http://schemas.microsoft.com/office/drawing/2014/main" id="{E6415E51-64B2-4CA8-A2E0-0D29919019FF}"/>
              </a:ext>
            </a:extLst>
          </p:cNvPr>
          <p:cNvSpPr/>
          <p:nvPr/>
        </p:nvSpPr>
        <p:spPr>
          <a:xfrm>
            <a:off x="4307493" y="36029074"/>
            <a:ext cx="3526692" cy="1611582"/>
          </a:xfrm>
          <a:prstGeom prst="cloud">
            <a:avLst/>
          </a:prstGeom>
          <a:noFill/>
          <a:ln>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kstniOkvir 35">
            <a:extLst>
              <a:ext uri="{FF2B5EF4-FFF2-40B4-BE49-F238E27FC236}">
                <a16:creationId xmlns:a16="http://schemas.microsoft.com/office/drawing/2014/main" id="{BB254B59-3D8F-461B-870E-BCC970418E93}"/>
              </a:ext>
            </a:extLst>
          </p:cNvPr>
          <p:cNvSpPr txBox="1"/>
          <p:nvPr/>
        </p:nvSpPr>
        <p:spPr>
          <a:xfrm>
            <a:off x="5058382" y="36573255"/>
            <a:ext cx="2024913" cy="523220"/>
          </a:xfrm>
          <a:prstGeom prst="rect">
            <a:avLst/>
          </a:prstGeom>
          <a:noFill/>
        </p:spPr>
        <p:txBody>
          <a:bodyPr wrap="none" rtlCol="0">
            <a:spAutoFit/>
          </a:bodyPr>
          <a:lstStyle/>
          <a:p>
            <a:r>
              <a:rPr lang="en-US" sz="2800">
                <a:latin typeface="Arial" panose="020B0604020202020204" pitchFamily="34" charset="0"/>
                <a:cs typeface="Arial" panose="020B0604020202020204" pitchFamily="34" charset="0"/>
              </a:rPr>
              <a:t>References</a:t>
            </a:r>
          </a:p>
        </p:txBody>
      </p:sp>
      <p:sp>
        <p:nvSpPr>
          <p:cNvPr id="37" name="TekstniOkvir 36">
            <a:extLst>
              <a:ext uri="{FF2B5EF4-FFF2-40B4-BE49-F238E27FC236}">
                <a16:creationId xmlns:a16="http://schemas.microsoft.com/office/drawing/2014/main" id="{09A74DBC-CFA8-425F-B665-5EBF3FD1BB40}"/>
              </a:ext>
            </a:extLst>
          </p:cNvPr>
          <p:cNvSpPr txBox="1"/>
          <p:nvPr/>
        </p:nvSpPr>
        <p:spPr>
          <a:xfrm>
            <a:off x="1569307" y="37640656"/>
            <a:ext cx="25973904" cy="2862322"/>
          </a:xfrm>
          <a:prstGeom prst="rect">
            <a:avLst/>
          </a:prstGeom>
          <a:noFill/>
        </p:spPr>
        <p:txBody>
          <a:bodyPr wrap="square" rtlCol="0">
            <a:spAutoFit/>
          </a:bodyPr>
          <a:lstStyle/>
          <a:p>
            <a:r>
              <a:rPr lang="en-US"/>
              <a:t>Ang, S., &amp; Van Dyne, L. (2008). Conceptualization of cultural intelligence: Definition, distinctiveness, and nomological network. In S. Ang &amp; L. Van Dyne (Eds.), </a:t>
            </a:r>
            <a:r>
              <a:rPr lang="en-US" i="1"/>
              <a:t>Handbook of cultural intelligence: Theory, measurement, and applications </a:t>
            </a:r>
            <a:r>
              <a:rPr lang="en-US"/>
              <a:t>(pp. 3 – 15). M.E. Sharpe. </a:t>
            </a:r>
          </a:p>
          <a:p>
            <a:r>
              <a:rPr lang="en-US"/>
              <a:t>Dheer, R. J., &amp; Lenartowicz, T. (2018). Multiculturalism and entrepreneurial intentions: Understanding the mediating role of cognitions. </a:t>
            </a:r>
            <a:r>
              <a:rPr lang="en-US" i="1"/>
              <a:t>Entrepreneurship Theory and Practice</a:t>
            </a:r>
            <a:r>
              <a:rPr lang="en-US"/>
              <a:t>, </a:t>
            </a:r>
            <a:r>
              <a:rPr lang="en-US" i="1"/>
              <a:t>42</a:t>
            </a:r>
            <a:r>
              <a:rPr lang="en-US"/>
              <a:t>(3), 426-466.</a:t>
            </a:r>
          </a:p>
          <a:p>
            <a:r>
              <a:rPr lang="en-US"/>
              <a:t>Earley, P. C., &amp; Ang, S. (2003). </a:t>
            </a:r>
            <a:r>
              <a:rPr lang="en-US" i="1"/>
              <a:t>Cultural intelligence: Individual interactions across cultures. </a:t>
            </a:r>
            <a:r>
              <a:rPr lang="en-US"/>
              <a:t>Stanford University Press.</a:t>
            </a:r>
          </a:p>
          <a:p>
            <a:r>
              <a:rPr lang="en-US"/>
              <a:t>Hong, Y. Y., Morris, M. W., Chiu, C. Y., &amp; Benet-Martinez, V. (2000). Multicultural minds: A dynamic constructivist approach to culture and cognition. </a:t>
            </a:r>
            <a:r>
              <a:rPr lang="en-US" i="1"/>
              <a:t>American Psychologist</a:t>
            </a:r>
            <a:r>
              <a:rPr lang="en-US"/>
              <a:t>, </a:t>
            </a:r>
            <a:r>
              <a:rPr lang="en-US" i="1"/>
              <a:t>55</a:t>
            </a:r>
            <a:r>
              <a:rPr lang="en-US"/>
              <a:t>(7), 709-720. </a:t>
            </a:r>
          </a:p>
          <a:p>
            <a:r>
              <a:rPr lang="en-US"/>
              <a:t>Korzilius, H., Bücker, J. J., &amp; Beerlage, S. (2017). Multiculturalism and innovative work behavior: The mediating role of cultural intelligence. </a:t>
            </a:r>
            <a:r>
              <a:rPr lang="en-US" i="1"/>
              <a:t>International Journal of Intercultural Relations</a:t>
            </a:r>
            <a:r>
              <a:rPr lang="en-US"/>
              <a:t>, </a:t>
            </a:r>
            <a:r>
              <a:rPr lang="en-US" i="1"/>
              <a:t>56</a:t>
            </a:r>
            <a:r>
              <a:rPr lang="en-US"/>
              <a:t>, 13-24. </a:t>
            </a:r>
          </a:p>
          <a:p>
            <a:r>
              <a:rPr lang="en-US"/>
              <a:t>Nguyen, A. M. D., &amp; Benet‐Martínez, V. (2007). Biculturalism unpacked: Components, measurement, individual differences, and outcomes. </a:t>
            </a:r>
            <a:r>
              <a:rPr lang="en-US" i="1"/>
              <a:t>Social and Personality Psychology Compass</a:t>
            </a:r>
            <a:r>
              <a:rPr lang="en-US"/>
              <a:t>, </a:t>
            </a:r>
            <a:r>
              <a:rPr lang="en-US" i="1"/>
              <a:t>1</a:t>
            </a:r>
            <a:r>
              <a:rPr lang="en-US"/>
              <a:t>(1), 101-114. </a:t>
            </a:r>
          </a:p>
          <a:p>
            <a:r>
              <a:rPr lang="en-US"/>
              <a:t>Olsson, Å. (2022). Multicultural preschools in Sweden: Principals’ views on challenges and opportunities. </a:t>
            </a:r>
            <a:r>
              <a:rPr lang="en-US" i="1"/>
              <a:t>World Studies in Education</a:t>
            </a:r>
            <a:r>
              <a:rPr lang="en-US"/>
              <a:t>, </a:t>
            </a:r>
            <a:r>
              <a:rPr lang="en-US" i="1"/>
              <a:t>23</a:t>
            </a:r>
            <a:r>
              <a:rPr lang="en-US"/>
              <a:t>(1), 59-76.</a:t>
            </a:r>
          </a:p>
          <a:p>
            <a:r>
              <a:rPr lang="en-US"/>
              <a:t>Van Dyne, L., Ang, S., &amp; Koh, C. (2008). Development and validation of the CQS: The cultural intelligence scale. In S. Ang &amp; L. Van Dyne (Eds.), </a:t>
            </a:r>
            <a:r>
              <a:rPr lang="en-US" i="1"/>
              <a:t>Handbook of cultural intelligence: Theory, measurement, and applications </a:t>
            </a:r>
            <a:r>
              <a:rPr lang="en-US"/>
              <a:t>(pp. 16-38). M.E. Sharpe. </a:t>
            </a:r>
          </a:p>
          <a:p>
            <a:r>
              <a:rPr lang="en-US"/>
              <a:t>Vora, D., Martin, L., Fitzsimmons, S. R., Pekerti, A. A., Lakshman, C., &amp; Raheem, S. (2019). Multiculturalism within individuals: A review, critique, and agenda for future research. </a:t>
            </a:r>
            <a:r>
              <a:rPr lang="en-US" i="1"/>
              <a:t>Journal of International Business Studies</a:t>
            </a:r>
            <a:r>
              <a:rPr lang="en-US"/>
              <a:t>, </a:t>
            </a:r>
            <a:r>
              <a:rPr lang="en-US" i="1"/>
              <a:t>50</a:t>
            </a:r>
            <a:r>
              <a:rPr lang="en-US"/>
              <a:t>, 499-524.</a:t>
            </a:r>
          </a:p>
          <a:p>
            <a:endParaRPr lang="en-US"/>
          </a:p>
        </p:txBody>
      </p:sp>
      <p:pic>
        <p:nvPicPr>
          <p:cNvPr id="2" name="Slika 1">
            <a:extLst>
              <a:ext uri="{FF2B5EF4-FFF2-40B4-BE49-F238E27FC236}">
                <a16:creationId xmlns:a16="http://schemas.microsoft.com/office/drawing/2014/main" id="{106EF9DB-2077-4041-9826-FDB37D91A6F1}"/>
              </a:ext>
            </a:extLst>
          </p:cNvPr>
          <p:cNvPicPr>
            <a:picLocks noChangeAspect="1"/>
          </p:cNvPicPr>
          <p:nvPr/>
        </p:nvPicPr>
        <p:blipFill>
          <a:blip r:embed="rId4"/>
          <a:stretch>
            <a:fillRect/>
          </a:stretch>
        </p:blipFill>
        <p:spPr>
          <a:xfrm>
            <a:off x="26910569" y="3133969"/>
            <a:ext cx="1489613" cy="1489613"/>
          </a:xfrm>
          <a:prstGeom prst="rect">
            <a:avLst/>
          </a:prstGeom>
        </p:spPr>
      </p:pic>
    </p:spTree>
    <p:extLst>
      <p:ext uri="{BB962C8B-B14F-4D97-AF65-F5344CB8AC3E}">
        <p14:creationId xmlns:p14="http://schemas.microsoft.com/office/powerpoint/2010/main" val="3335341972"/>
      </p:ext>
    </p:extLst>
  </p:cSld>
  <p:clrMapOvr>
    <a:masterClrMapping/>
  </p:clrMapOvr>
</p:sld>
</file>

<file path=ppt/theme/theme1.xml><?xml version="1.0" encoding="utf-8"?>
<a:theme xmlns:a="http://schemas.openxmlformats.org/drawingml/2006/main" name="Tema sustava Office">
  <a:themeElements>
    <a:clrScheme name="Tema sustava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sustava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sustava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312</TotalTime>
  <Words>1433</Words>
  <Application>Microsoft Office PowerPoint</Application>
  <PresentationFormat>Prilagođeno</PresentationFormat>
  <Paragraphs>64</Paragraphs>
  <Slides>1</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1</vt:i4>
      </vt:variant>
    </vt:vector>
  </HeadingPairs>
  <TitlesOfParts>
    <vt:vector size="6" baseType="lpstr">
      <vt:lpstr>Arial</vt:lpstr>
      <vt:lpstr>Calibri</vt:lpstr>
      <vt:lpstr>Calibri Light</vt:lpstr>
      <vt:lpstr>Times New Roman</vt:lpstr>
      <vt:lpstr>Tema sustava Office</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korisnik</dc:creator>
  <cp:lastModifiedBy>korisnik</cp:lastModifiedBy>
  <cp:revision>26</cp:revision>
  <dcterms:created xsi:type="dcterms:W3CDTF">2023-06-27T16:48:50Z</dcterms:created>
  <dcterms:modified xsi:type="dcterms:W3CDTF">2023-07-03T19:02:14Z</dcterms:modified>
</cp:coreProperties>
</file>